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8"/>
  </p:notesMasterIdLst>
  <p:sldIdLst>
    <p:sldId id="338" r:id="rId2"/>
    <p:sldId id="339" r:id="rId3"/>
    <p:sldId id="340" r:id="rId4"/>
    <p:sldId id="344" r:id="rId5"/>
    <p:sldId id="440" r:id="rId6"/>
    <p:sldId id="441" r:id="rId7"/>
    <p:sldId id="442" r:id="rId8"/>
    <p:sldId id="443" r:id="rId9"/>
    <p:sldId id="444" r:id="rId10"/>
    <p:sldId id="445" r:id="rId11"/>
    <p:sldId id="438" r:id="rId12"/>
    <p:sldId id="446" r:id="rId13"/>
    <p:sldId id="485" r:id="rId14"/>
    <p:sldId id="434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35" r:id="rId32"/>
    <p:sldId id="480" r:id="rId33"/>
    <p:sldId id="481" r:id="rId34"/>
    <p:sldId id="482" r:id="rId35"/>
    <p:sldId id="483" r:id="rId36"/>
    <p:sldId id="484" r:id="rId37"/>
    <p:sldId id="436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37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33" r:id="rId56"/>
    <p:sldId id="378" r:id="rId57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아름(시스템화상설계담당)" initials="이" lastIdx="1" clrIdx="0">
    <p:extLst>
      <p:ext uri="{19B8F6BF-5375-455C-9EA6-DF929625EA0E}">
        <p15:presenceInfo xmlns:p15="http://schemas.microsoft.com/office/powerpoint/2012/main" userId="S-1-5-21-1454897251-1869706289-4130737332-90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5925" autoAdjust="0"/>
  </p:normalViewPr>
  <p:slideViewPr>
    <p:cSldViewPr snapToGrid="0" showGuides="1">
      <p:cViewPr varScale="1">
        <p:scale>
          <a:sx n="104" d="100"/>
          <a:sy n="104" d="100"/>
        </p:scale>
        <p:origin x="1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1B489-287F-4DF8-B581-76B3CAE15614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</dgm:pt>
    <dgm:pt modelId="{6C3F7C7C-BF91-405F-96FA-71921D84EF93}">
      <dgm:prSet phldrT="[텍스트]" custT="1"/>
      <dgm:spPr/>
      <dgm:t>
        <a:bodyPr/>
        <a:lstStyle/>
        <a:p>
          <a:pPr algn="ctr" latinLnBrk="1"/>
          <a:endParaRPr lang="ko-KR" altLang="en-US" sz="1800" dirty="0">
            <a:latin typeface="Meiryo UI" panose="020B0604030504040204" pitchFamily="34" charset="-128"/>
            <a:ea typeface="Meiryo UI" panose="020B0604030504040204" pitchFamily="34" charset="-128"/>
          </a:endParaRPr>
        </a:p>
      </dgm:t>
    </dgm:pt>
    <dgm:pt modelId="{3259250C-E37B-425D-87A8-F73855C3EA8B}" type="parTrans" cxnId="{490396F0-E382-4715-BE72-93F6398EFBF5}">
      <dgm:prSet/>
      <dgm:spPr/>
      <dgm:t>
        <a:bodyPr/>
        <a:lstStyle/>
        <a:p>
          <a:pPr latinLnBrk="1"/>
          <a:endParaRPr lang="ko-KR" altLang="en-US"/>
        </a:p>
      </dgm:t>
    </dgm:pt>
    <dgm:pt modelId="{1976DCD9-7358-487C-8761-56AC6DBBA2EB}" type="sibTrans" cxnId="{490396F0-E382-4715-BE72-93F6398EFBF5}">
      <dgm:prSet/>
      <dgm:spPr/>
      <dgm:t>
        <a:bodyPr/>
        <a:lstStyle/>
        <a:p>
          <a:pPr latinLnBrk="1"/>
          <a:endParaRPr lang="ko-KR" altLang="en-US"/>
        </a:p>
      </dgm:t>
    </dgm:pt>
    <dgm:pt modelId="{2FED9A6C-5CD5-4ED8-9E15-DD35BEA2A679}">
      <dgm:prSet phldrT="[텍스트]" custT="1"/>
      <dgm:spPr/>
      <dgm:t>
        <a:bodyPr/>
        <a:lstStyle/>
        <a:p>
          <a:pPr algn="ctr" latinLnBrk="1"/>
          <a:endParaRPr lang="ko-KR" altLang="en-US" sz="1800" dirty="0">
            <a:latin typeface="Meiryo UI" panose="020B0604030504040204" pitchFamily="34" charset="-128"/>
            <a:ea typeface="Meiryo UI" panose="020B0604030504040204" pitchFamily="34" charset="-128"/>
          </a:endParaRPr>
        </a:p>
      </dgm:t>
    </dgm:pt>
    <dgm:pt modelId="{C91EED06-192E-4D8E-A0B7-CB63E21CB3D1}" type="sibTrans" cxnId="{AE1A3CB5-712C-40E9-87B5-6BBB98EBA4FE}">
      <dgm:prSet/>
      <dgm:spPr/>
      <dgm:t>
        <a:bodyPr/>
        <a:lstStyle/>
        <a:p>
          <a:pPr latinLnBrk="1"/>
          <a:endParaRPr lang="ko-KR" altLang="en-US"/>
        </a:p>
      </dgm:t>
    </dgm:pt>
    <dgm:pt modelId="{5E1C2497-C3AD-4829-A52B-416CCDE0EC27}" type="parTrans" cxnId="{AE1A3CB5-712C-40E9-87B5-6BBB98EBA4FE}">
      <dgm:prSet/>
      <dgm:spPr/>
      <dgm:t>
        <a:bodyPr/>
        <a:lstStyle/>
        <a:p>
          <a:pPr latinLnBrk="1"/>
          <a:endParaRPr lang="ko-KR" altLang="en-US"/>
        </a:p>
      </dgm:t>
    </dgm:pt>
    <dgm:pt modelId="{D5987493-BB2F-4802-8099-716E54B5E802}" type="pres">
      <dgm:prSet presAssocID="{1EF1B489-287F-4DF8-B581-76B3CAE15614}" presName="arrowDiagram" presStyleCnt="0">
        <dgm:presLayoutVars>
          <dgm:chMax val="5"/>
          <dgm:dir/>
          <dgm:resizeHandles val="exact"/>
        </dgm:presLayoutVars>
      </dgm:prSet>
      <dgm:spPr/>
    </dgm:pt>
    <dgm:pt modelId="{A6F8086D-CF8B-4F85-9753-41D5CEA6D943}" type="pres">
      <dgm:prSet presAssocID="{1EF1B489-287F-4DF8-B581-76B3CAE15614}" presName="arrow" presStyleLbl="bgShp" presStyleIdx="0" presStyleCnt="1" custLinFactNeighborX="-1094" custLinFactNeighborY="-13938"/>
      <dgm:spPr/>
    </dgm:pt>
    <dgm:pt modelId="{E54FE8BA-D600-4064-A75D-EE53B4B9AD76}" type="pres">
      <dgm:prSet presAssocID="{1EF1B489-287F-4DF8-B581-76B3CAE15614}" presName="arrowDiagram2" presStyleCnt="0"/>
      <dgm:spPr/>
    </dgm:pt>
    <dgm:pt modelId="{073264A2-6C3D-4213-A8E3-8553EF7FC5D4}" type="pres">
      <dgm:prSet presAssocID="{2FED9A6C-5CD5-4ED8-9E15-DD35BEA2A679}" presName="bullet2a" presStyleLbl="node1" presStyleIdx="0" presStyleCnt="2"/>
      <dgm:spPr/>
    </dgm:pt>
    <dgm:pt modelId="{5A8FD14E-B117-4731-B48F-D1DCD9FEC777}" type="pres">
      <dgm:prSet presAssocID="{2FED9A6C-5CD5-4ED8-9E15-DD35BEA2A679}" presName="textBox2a" presStyleLbl="revTx" presStyleIdx="0" presStyleCnt="2" custScaleY="107580" custLinFactNeighborX="-17600" custLinFactNeighborY="109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1E5DBF-2D6A-4FF9-8F6F-ACF2C5B8BD34}" type="pres">
      <dgm:prSet presAssocID="{6C3F7C7C-BF91-405F-96FA-71921D84EF93}" presName="bullet2b" presStyleLbl="node1" presStyleIdx="1" presStyleCnt="2" custLinFactX="18780" custLinFactNeighborX="100000" custLinFactNeighborY="-51573"/>
      <dgm:spPr/>
    </dgm:pt>
    <dgm:pt modelId="{22208A35-9F11-47ED-B8DB-A25166831DDB}" type="pres">
      <dgm:prSet presAssocID="{6C3F7C7C-BF91-405F-96FA-71921D84EF93}" presName="textBox2b" presStyleLbl="revTx" presStyleIdx="1" presStyleCnt="2" custScaleX="109016" custScaleY="65178" custLinFactNeighborX="18283" custLinFactNeighborY="-128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6AF492A-6FB3-41AF-A434-ADA76C0E4557}" type="presOf" srcId="{2FED9A6C-5CD5-4ED8-9E15-DD35BEA2A679}" destId="{5A8FD14E-B117-4731-B48F-D1DCD9FEC777}" srcOrd="0" destOrd="0" presId="urn:microsoft.com/office/officeart/2005/8/layout/arrow2"/>
    <dgm:cxn modelId="{24D7EFB5-E348-482F-88BC-E69EED700470}" type="presOf" srcId="{6C3F7C7C-BF91-405F-96FA-71921D84EF93}" destId="{22208A35-9F11-47ED-B8DB-A25166831DDB}" srcOrd="0" destOrd="0" presId="urn:microsoft.com/office/officeart/2005/8/layout/arrow2"/>
    <dgm:cxn modelId="{AE1A3CB5-712C-40E9-87B5-6BBB98EBA4FE}" srcId="{1EF1B489-287F-4DF8-B581-76B3CAE15614}" destId="{2FED9A6C-5CD5-4ED8-9E15-DD35BEA2A679}" srcOrd="0" destOrd="0" parTransId="{5E1C2497-C3AD-4829-A52B-416CCDE0EC27}" sibTransId="{C91EED06-192E-4D8E-A0B7-CB63E21CB3D1}"/>
    <dgm:cxn modelId="{490396F0-E382-4715-BE72-93F6398EFBF5}" srcId="{1EF1B489-287F-4DF8-B581-76B3CAE15614}" destId="{6C3F7C7C-BF91-405F-96FA-71921D84EF93}" srcOrd="1" destOrd="0" parTransId="{3259250C-E37B-425D-87A8-F73855C3EA8B}" sibTransId="{1976DCD9-7358-487C-8761-56AC6DBBA2EB}"/>
    <dgm:cxn modelId="{44777C52-0EFA-40B1-AC4A-D09E37DB9A11}" type="presOf" srcId="{1EF1B489-287F-4DF8-B581-76B3CAE15614}" destId="{D5987493-BB2F-4802-8099-716E54B5E802}" srcOrd="0" destOrd="0" presId="urn:microsoft.com/office/officeart/2005/8/layout/arrow2"/>
    <dgm:cxn modelId="{69D24BA3-8879-46D6-B389-125D98348102}" type="presParOf" srcId="{D5987493-BB2F-4802-8099-716E54B5E802}" destId="{A6F8086D-CF8B-4F85-9753-41D5CEA6D943}" srcOrd="0" destOrd="0" presId="urn:microsoft.com/office/officeart/2005/8/layout/arrow2"/>
    <dgm:cxn modelId="{09E4960C-749E-41C6-BA5F-BD9DB65CC4FE}" type="presParOf" srcId="{D5987493-BB2F-4802-8099-716E54B5E802}" destId="{E54FE8BA-D600-4064-A75D-EE53B4B9AD76}" srcOrd="1" destOrd="0" presId="urn:microsoft.com/office/officeart/2005/8/layout/arrow2"/>
    <dgm:cxn modelId="{48949EE3-221E-49EB-BB51-ECAB28439C84}" type="presParOf" srcId="{E54FE8BA-D600-4064-A75D-EE53B4B9AD76}" destId="{073264A2-6C3D-4213-A8E3-8553EF7FC5D4}" srcOrd="0" destOrd="0" presId="urn:microsoft.com/office/officeart/2005/8/layout/arrow2"/>
    <dgm:cxn modelId="{D36C429D-6263-4809-BB2F-599F374BC539}" type="presParOf" srcId="{E54FE8BA-D600-4064-A75D-EE53B4B9AD76}" destId="{5A8FD14E-B117-4731-B48F-D1DCD9FEC777}" srcOrd="1" destOrd="0" presId="urn:microsoft.com/office/officeart/2005/8/layout/arrow2"/>
    <dgm:cxn modelId="{01C8FFC7-5BFB-4864-B38A-0DDED4EC4839}" type="presParOf" srcId="{E54FE8BA-D600-4064-A75D-EE53B4B9AD76}" destId="{B41E5DBF-2D6A-4FF9-8F6F-ACF2C5B8BD34}" srcOrd="2" destOrd="0" presId="urn:microsoft.com/office/officeart/2005/8/layout/arrow2"/>
    <dgm:cxn modelId="{D1AD823B-DA14-415D-810B-60A018CB8B79}" type="presParOf" srcId="{E54FE8BA-D600-4064-A75D-EE53B4B9AD76}" destId="{22208A35-9F11-47ED-B8DB-A25166831DDB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086D-CF8B-4F85-9753-41D5CEA6D943}">
      <dsp:nvSpPr>
        <dsp:cNvPr id="0" name=""/>
        <dsp:cNvSpPr/>
      </dsp:nvSpPr>
      <dsp:spPr>
        <a:xfrm>
          <a:off x="16843" y="-21972"/>
          <a:ext cx="4344760" cy="27154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3264A2-6C3D-4213-A8E3-8553EF7FC5D4}">
      <dsp:nvSpPr>
        <dsp:cNvPr id="0" name=""/>
        <dsp:cNvSpPr/>
      </dsp:nvSpPr>
      <dsp:spPr>
        <a:xfrm>
          <a:off x="1074532" y="1457961"/>
          <a:ext cx="152066" cy="152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8FD14E-B117-4731-B48F-D1DCD9FEC777}">
      <dsp:nvSpPr>
        <dsp:cNvPr id="0" name=""/>
        <dsp:cNvSpPr/>
      </dsp:nvSpPr>
      <dsp:spPr>
        <a:xfrm>
          <a:off x="902045" y="1490049"/>
          <a:ext cx="1412047" cy="1247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77" tIns="0" rIns="0" bIns="0" numCol="1" spcCol="1270" anchor="t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latin typeface="Meiryo UI" panose="020B0604030504040204" pitchFamily="34" charset="-128"/>
            <a:ea typeface="Meiryo UI" panose="020B0604030504040204" pitchFamily="34" charset="-128"/>
          </a:endParaRPr>
        </a:p>
      </dsp:txBody>
      <dsp:txXfrm>
        <a:off x="902045" y="1490049"/>
        <a:ext cx="1412047" cy="1247398"/>
      </dsp:txXfrm>
    </dsp:sp>
    <dsp:sp modelId="{B41E5DBF-2D6A-4FF9-8F6F-ACF2C5B8BD34}">
      <dsp:nvSpPr>
        <dsp:cNvPr id="0" name=""/>
        <dsp:cNvSpPr/>
      </dsp:nvSpPr>
      <dsp:spPr>
        <a:xfrm>
          <a:off x="2785359" y="631071"/>
          <a:ext cx="260685" cy="2606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208A35-9F11-47ED-B8DB-A25166831DDB}">
      <dsp:nvSpPr>
        <dsp:cNvPr id="0" name=""/>
        <dsp:cNvSpPr/>
      </dsp:nvSpPr>
      <dsp:spPr>
        <a:xfrm>
          <a:off x="2800569" y="977812"/>
          <a:ext cx="1539357" cy="117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2" tIns="0" rIns="0" bIns="0" numCol="1" spcCol="1270" anchor="t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latin typeface="Meiryo UI" panose="020B0604030504040204" pitchFamily="34" charset="-128"/>
            <a:ea typeface="Meiryo UI" panose="020B0604030504040204" pitchFamily="34" charset="-128"/>
          </a:endParaRPr>
        </a:p>
      </dsp:txBody>
      <dsp:txXfrm>
        <a:off x="2800569" y="977812"/>
        <a:ext cx="1539357" cy="117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r">
              <a:defRPr sz="1200"/>
            </a:lvl1pPr>
          </a:lstStyle>
          <a:p>
            <a:fld id="{29FF67D1-CCBC-423B-83F1-3547B5D72DD1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43" tIns="45171" rIns="90343" bIns="45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0343" tIns="45171" rIns="90343" bIns="45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r">
              <a:defRPr sz="1200"/>
            </a:lvl1pPr>
          </a:lstStyle>
          <a:p>
            <a:fld id="{68CE3E7E-C3ED-458B-BB6F-8C9A75B37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58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6"/>
            <a:ext cx="9142857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76BC4-335A-4616-B794-1E877A4B69DB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07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57" cy="685714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76BC4-335A-4616-B794-1E877A4B69DB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04910"/>
            <a:ext cx="7886700" cy="74824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51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478"/>
          <a:stretch/>
        </p:blipFill>
        <p:spPr>
          <a:xfrm>
            <a:off x="152400" y="649606"/>
            <a:ext cx="8791575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0" y="24071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7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1" cy="36365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2A80-5E0E-4E6E-A3EA-8CA615FEE4E5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6A2B-1CDB-4AF6-AA19-64804BF9F8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7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76BC4-335A-4616-B794-1E877A4B69DB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3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ge.co.kr/lgekor/product/accessory/smart-life/LGThinQMain.d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edbEiu2w25A" TargetMode="External"/><Relationship Id="rId5" Type="http://schemas.openxmlformats.org/officeDocument/2006/relationships/image" Target="../media/image73.tmp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dhHXldpknC4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75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10.1.36.3/book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hanja.dict.naver.com/hanja?q=%E5%AE%B9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hanja.dict.naver.com/hanja?q=%E5%85%A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hyperlink" Target="https://hanja.dict.naver.com/hanja?q=%E8%A7%A3" TargetMode="External"/><Relationship Id="rId4" Type="http://schemas.openxmlformats.org/officeDocument/2006/relationships/hyperlink" Target="https://hanja.dict.naver.com/hanja?q=%EF%A7%A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3319" y="1710326"/>
            <a:ext cx="8307658" cy="2582894"/>
          </a:xfrm>
        </p:spPr>
        <p:txBody>
          <a:bodyPr>
            <a:noAutofit/>
          </a:bodyPr>
          <a:lstStyle/>
          <a:p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기술연구소 </a:t>
            </a:r>
            <a: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6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데모데이</a:t>
            </a:r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9th</a:t>
            </a:r>
            <a:endParaRPr lang="ko-KR" altLang="en-US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11832"/>
              </p:ext>
            </p:extLst>
          </p:nvPr>
        </p:nvGraphicFramePr>
        <p:xfrm>
          <a:off x="231773" y="922765"/>
          <a:ext cx="8531227" cy="43915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2702">
                  <a:extLst>
                    <a:ext uri="{9D8B030D-6E8A-4147-A177-3AD203B41FA5}">
                      <a16:colId xmlns:a16="http://schemas.microsoft.com/office/drawing/2014/main" val="206452068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73589426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276104049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736924712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90291271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136876892"/>
                    </a:ext>
                  </a:extLst>
                </a:gridCol>
              </a:tblGrid>
              <a:tr h="557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입력</a:t>
                      </a:r>
                      <a:endParaRPr lang="en-US" altLang="ko-KR" sz="1400" b="1" kern="1200" dirty="0" smtClean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이미지</a:t>
                      </a:r>
                      <a:endParaRPr lang="en-US" altLang="ko-KR" sz="1400" b="1" kern="1200" dirty="0" smtClean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데이터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CZUR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참조용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RK3328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BOARD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RASPBERRY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PI BOARD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976959"/>
                  </a:ext>
                </a:extLst>
              </a:tr>
              <a:tr h="262367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5294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처리 시간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58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3.1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9.6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kern="1200" noProof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8.1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3.7</a:t>
                      </a:r>
                      <a:r>
                        <a:rPr lang="ko-KR" altLang="en-US" sz="1400" b="1" kern="1200" noProof="0" dirty="0" smtClean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581704"/>
                  </a:ext>
                </a:extLst>
              </a:tr>
              <a:tr h="477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IP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처리에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적용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라인수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28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25522"/>
                  </a:ext>
                </a:extLst>
              </a:tr>
            </a:tbl>
          </a:graphicData>
        </a:graphic>
      </p:graphicFrame>
      <p:sp>
        <p:nvSpPr>
          <p:cNvPr id="20" name="모서리가 둥근 사각형 설명선 19"/>
          <p:cNvSpPr/>
          <p:nvPr/>
        </p:nvSpPr>
        <p:spPr>
          <a:xfrm>
            <a:off x="3907441" y="5709281"/>
            <a:ext cx="1702224" cy="770965"/>
          </a:xfrm>
          <a:prstGeom prst="wedgeRoundRectCallout">
            <a:avLst>
              <a:gd name="adj1" fmla="val -60748"/>
              <a:gd name="adj2" fmla="val -9215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퍼포먼스 개선에 따른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화질 비교는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다음 </a:t>
            </a:r>
            <a:r>
              <a:rPr lang="en-US" altLang="ko-KR" sz="1200" dirty="0" smtClean="0"/>
              <a:t>Page </a:t>
            </a:r>
            <a:r>
              <a:rPr lang="ko-KR" altLang="en-US" sz="1200" dirty="0" smtClean="0"/>
              <a:t>참조</a:t>
            </a:r>
            <a:endParaRPr lang="ko-KR" altLang="en-US" sz="1200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처리 시간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1494921" y="950669"/>
            <a:ext cx="4335739" cy="441022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7" y="2046536"/>
            <a:ext cx="1106723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48" y="2046536"/>
            <a:ext cx="1215935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391" y="2046536"/>
            <a:ext cx="1254152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386" y="2046536"/>
            <a:ext cx="1258435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59" y="2046536"/>
            <a:ext cx="1254152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549" y="2046536"/>
            <a:ext cx="125415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5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PC </a:t>
            </a:r>
            <a:r>
              <a:rPr lang="ko-KR" altLang="en-US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성능개선 전</a:t>
            </a:r>
            <a:r>
              <a:rPr lang="en-US" altLang="ko-KR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, </a:t>
            </a:r>
            <a:r>
              <a:rPr lang="ko-KR" altLang="en-US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후의 화질 비교 </a:t>
            </a:r>
            <a:r>
              <a:rPr lang="en-US" altLang="ko-KR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(</a:t>
            </a:r>
            <a:r>
              <a:rPr lang="ko-KR" altLang="en-US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텍스트</a:t>
            </a:r>
            <a:r>
              <a:rPr lang="en-US" altLang="ko-KR" sz="3200" b="1" dirty="0"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)</a:t>
            </a:r>
            <a:endParaRPr lang="ko-KR" altLang="en-US" sz="3200" b="1" dirty="0"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827" y="57277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성능개선 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26671" y="57277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성능개선 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9" y="1296765"/>
            <a:ext cx="2809657" cy="417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86" y="1296765"/>
            <a:ext cx="2770530" cy="417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167" r="1659"/>
          <a:stretch/>
        </p:blipFill>
        <p:spPr>
          <a:xfrm>
            <a:off x="6067425" y="1296765"/>
            <a:ext cx="2847975" cy="417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428460" y="572774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&lt;CZUR</a:t>
            </a:r>
            <a:r>
              <a:rPr lang="ko-KR" altLang="en-US" dirty="0" smtClean="0"/>
              <a:t>社 </a:t>
            </a:r>
            <a:r>
              <a:rPr lang="ko-KR" altLang="en-US" dirty="0" err="1" smtClean="0"/>
              <a:t>참고화질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58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942" b="4557"/>
          <a:stretch/>
        </p:blipFill>
        <p:spPr>
          <a:xfrm>
            <a:off x="3279879" y="2010355"/>
            <a:ext cx="2200909" cy="32382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2435" y="5248578"/>
            <a:ext cx="179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&lt;CKBS 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처리 결과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ko-KR" altLang="en-US" sz="1400" dirty="0">
              <a:latin typeface="Meiryo UI" panose="020B0604030504040204" pitchFamily="34" charset="-128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9785" y="2010355"/>
            <a:ext cx="2191910" cy="3546000"/>
            <a:chOff x="298410" y="791414"/>
            <a:chExt cx="1583915" cy="256240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410" y="791414"/>
              <a:ext cx="1583915" cy="234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9942" y="3131414"/>
              <a:ext cx="1060850" cy="22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&lt;</a:t>
              </a:r>
              <a:r>
                <a:rPr lang="ko-KR" altLang="en-US" sz="1400" dirty="0" smtClean="0">
                  <a:latin typeface="Meiryo UI" panose="020B0604030504040204" pitchFamily="34" charset="-128"/>
                </a:rPr>
                <a:t>입력 이미지</a:t>
              </a:r>
              <a:r>
                <a:rPr lang="en-US" altLang="ko-KR" sz="1400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&gt;</a:t>
              </a:r>
              <a:endParaRPr lang="ko-KR" altLang="en-US" sz="1400" dirty="0">
                <a:latin typeface="Meiryo UI" panose="020B0604030504040204" pitchFamily="34" charset="-12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51269" y="5248578"/>
            <a:ext cx="20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&lt;CZUR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社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처리 결과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ko-KR" altLang="en-US" sz="1400" dirty="0">
              <a:latin typeface="Meiryo UI" panose="020B0604030504040204" pitchFamily="34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29" y="2036543"/>
            <a:ext cx="2247172" cy="3212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3279879" y="5772454"/>
            <a:ext cx="2200909" cy="717177"/>
          </a:xfrm>
          <a:prstGeom prst="wedgeRoundRectCallout">
            <a:avLst>
              <a:gd name="adj1" fmla="val 2959"/>
              <a:gd name="adj2" fmla="val -802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50" dirty="0" smtClean="0"/>
              <a:t>입력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데이터에 관계없이 처리가</a:t>
            </a:r>
            <a:endParaRPr lang="en-US" altLang="ko-KR" sz="1050" dirty="0" smtClean="0"/>
          </a:p>
          <a:p>
            <a:pPr algn="just"/>
            <a:r>
              <a:rPr lang="ko-KR" altLang="en-US" sz="1050" dirty="0" smtClean="0"/>
              <a:t>가능한 방식에 대한 검토가 필요</a:t>
            </a:r>
            <a:endParaRPr lang="en-US" altLang="ko-KR" sz="1050" dirty="0"/>
          </a:p>
          <a:p>
            <a:pPr algn="just"/>
            <a:r>
              <a:rPr lang="en-US" altLang="ko-KR" sz="1050" dirty="0" smtClean="0">
                <a:sym typeface="Wingdings" panose="05000000000000000000" pitchFamily="2" charset="2"/>
              </a:rPr>
              <a:t> Laser </a:t>
            </a:r>
            <a:r>
              <a:rPr lang="ko-KR" altLang="en-US" sz="1050" dirty="0" smtClean="0">
                <a:sym typeface="Wingdings" panose="05000000000000000000" pitchFamily="2" charset="2"/>
              </a:rPr>
              <a:t>사용에 대한 특허 조사</a:t>
            </a:r>
            <a:r>
              <a:rPr lang="en-US" altLang="ko-KR" sz="1050" dirty="0" smtClean="0">
                <a:sym typeface="Wingdings" panose="05000000000000000000" pitchFamily="2" charset="2"/>
              </a:rPr>
              <a:t>.</a:t>
            </a:r>
            <a:endParaRPr lang="ko-KR" altLang="en-US" sz="1050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239244" y="743502"/>
            <a:ext cx="9009531" cy="1162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ja-JP" sz="20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sz="20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그림 위주의 입력 데이터 처리시의 문제점 확인</a:t>
            </a:r>
            <a:endParaRPr lang="en-US" altLang="ko-KR" sz="2000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en-US" altLang="ko-KR" sz="20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Page </a:t>
            </a:r>
            <a:r>
              <a:rPr lang="en-US" altLang="ko-KR" sz="2000" b="1" dirty="0" err="1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Dewarping</a:t>
            </a:r>
            <a:r>
              <a:rPr lang="ko-KR" altLang="en-US" sz="20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시 레이저 사용으로 문제 개선 가능성 </a:t>
            </a:r>
            <a:r>
              <a:rPr lang="ko-KR" altLang="en-US" sz="2000" b="1" dirty="0" err="1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검토중</a:t>
            </a:r>
            <a:endParaRPr lang="en-US" altLang="ko-KR" sz="2000" b="1" dirty="0" smtClean="0">
              <a:latin typeface="Meiryo UI" panose="020B0604030504040204" pitchFamily="34" charset="-128"/>
              <a:ea typeface="Meiryo UI" panose="020B0604030504040204" pitchFamily="34" charset="-128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à"/>
            </a:pPr>
            <a:r>
              <a:rPr lang="ko-KR" altLang="en-US" sz="20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관련 특허 </a:t>
            </a:r>
            <a:r>
              <a:rPr lang="ko-KR" altLang="en-US" sz="2000" b="1" dirty="0" err="1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검토중</a:t>
            </a:r>
            <a:endParaRPr lang="en-US" altLang="ko-KR" sz="2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화상품질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58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119" y="250121"/>
            <a:ext cx="8361486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1">
              <a:lnSpc>
                <a:spcPts val="2300"/>
              </a:lnSpc>
              <a:defRPr/>
            </a:pPr>
            <a:r>
              <a:rPr lang="ko-KR" altLang="en-US" sz="2800" b="1" dirty="0" smtClean="0">
                <a:latin typeface="+mn-ea"/>
                <a:sym typeface="Wingdings" panose="05000000000000000000" pitchFamily="2" charset="2"/>
              </a:rPr>
              <a:t>그림 </a:t>
            </a:r>
            <a:r>
              <a:rPr lang="ko-KR" altLang="en-US" sz="2800" b="1" dirty="0">
                <a:latin typeface="+mn-ea"/>
                <a:sym typeface="Wingdings" panose="05000000000000000000" pitchFamily="2" charset="2"/>
              </a:rPr>
              <a:t>위주의 </a:t>
            </a:r>
            <a:r>
              <a:rPr lang="ko-KR" altLang="en-US" sz="2800" b="1" smtClean="0">
                <a:latin typeface="+mn-ea"/>
                <a:sym typeface="Wingdings" panose="05000000000000000000" pitchFamily="2" charset="2"/>
              </a:rPr>
              <a:t>입력 데이터 처리에 대한 </a:t>
            </a:r>
            <a:r>
              <a:rPr lang="ko-KR" altLang="en-US" sz="2800" b="1" dirty="0" smtClean="0">
                <a:latin typeface="+mn-ea"/>
                <a:sym typeface="Wingdings" panose="05000000000000000000" pitchFamily="2" charset="2"/>
              </a:rPr>
              <a:t>검토</a:t>
            </a:r>
            <a:endParaRPr lang="en-US" altLang="ko-KR" sz="2800" b="1" dirty="0" smtClean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9" y="923385"/>
            <a:ext cx="2059654" cy="31099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35" y="923385"/>
            <a:ext cx="2092478" cy="31099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15" y="3122119"/>
            <a:ext cx="2110209" cy="31099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265" y="3122120"/>
            <a:ext cx="2122695" cy="31099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1694" y="42134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원본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07394" y="42134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처리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52239" y="62805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원본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44332" y="62805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처리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9" name="자유형 28"/>
          <p:cNvSpPr/>
          <p:nvPr/>
        </p:nvSpPr>
        <p:spPr>
          <a:xfrm>
            <a:off x="116541" y="1344194"/>
            <a:ext cx="2079812" cy="126018"/>
          </a:xfrm>
          <a:custGeom>
            <a:avLst/>
            <a:gdLst>
              <a:gd name="connsiteX0" fmla="*/ 0 w 2079812"/>
              <a:gd name="connsiteY0" fmla="*/ 126018 h 126018"/>
              <a:gd name="connsiteX1" fmla="*/ 914400 w 2079812"/>
              <a:gd name="connsiteY1" fmla="*/ 63265 h 126018"/>
              <a:gd name="connsiteX2" fmla="*/ 1631577 w 2079812"/>
              <a:gd name="connsiteY2" fmla="*/ 512 h 126018"/>
              <a:gd name="connsiteX3" fmla="*/ 2079812 w 2079812"/>
              <a:gd name="connsiteY3" fmla="*/ 99124 h 12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812" h="126018">
                <a:moveTo>
                  <a:pt x="0" y="126018"/>
                </a:moveTo>
                <a:lnTo>
                  <a:pt x="914400" y="63265"/>
                </a:lnTo>
                <a:cubicBezTo>
                  <a:pt x="1186329" y="42347"/>
                  <a:pt x="1437342" y="-5464"/>
                  <a:pt x="1631577" y="512"/>
                </a:cubicBezTo>
                <a:cubicBezTo>
                  <a:pt x="1825812" y="6488"/>
                  <a:pt x="1931894" y="94642"/>
                  <a:pt x="2079812" y="991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flipV="1">
            <a:off x="136782" y="3444849"/>
            <a:ext cx="2079812" cy="149998"/>
          </a:xfrm>
          <a:custGeom>
            <a:avLst/>
            <a:gdLst>
              <a:gd name="connsiteX0" fmla="*/ 0 w 2079812"/>
              <a:gd name="connsiteY0" fmla="*/ 126018 h 126018"/>
              <a:gd name="connsiteX1" fmla="*/ 914400 w 2079812"/>
              <a:gd name="connsiteY1" fmla="*/ 63265 h 126018"/>
              <a:gd name="connsiteX2" fmla="*/ 1631577 w 2079812"/>
              <a:gd name="connsiteY2" fmla="*/ 512 h 126018"/>
              <a:gd name="connsiteX3" fmla="*/ 2079812 w 2079812"/>
              <a:gd name="connsiteY3" fmla="*/ 99124 h 12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812" h="126018">
                <a:moveTo>
                  <a:pt x="0" y="126018"/>
                </a:moveTo>
                <a:lnTo>
                  <a:pt x="914400" y="63265"/>
                </a:lnTo>
                <a:cubicBezTo>
                  <a:pt x="1186329" y="42347"/>
                  <a:pt x="1437342" y="-5464"/>
                  <a:pt x="1631577" y="512"/>
                </a:cubicBezTo>
                <a:cubicBezTo>
                  <a:pt x="1825812" y="6488"/>
                  <a:pt x="1931894" y="94642"/>
                  <a:pt x="2079812" y="991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54859" y="1094149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6427" y="3620988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1466807" y="1982769"/>
            <a:ext cx="1516017" cy="9495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Page </a:t>
            </a:r>
            <a:r>
              <a:rPr lang="en-US" altLang="ko-KR" sz="1200" dirty="0" err="1" smtClean="0"/>
              <a:t>Dewarping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처리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870755" y="317661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52239" y="5810660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4616824" y="5602941"/>
            <a:ext cx="2097741" cy="198404"/>
          </a:xfrm>
          <a:custGeom>
            <a:avLst/>
            <a:gdLst>
              <a:gd name="connsiteX0" fmla="*/ 0 w 2097741"/>
              <a:gd name="connsiteY0" fmla="*/ 80683 h 198404"/>
              <a:gd name="connsiteX1" fmla="*/ 170329 w 2097741"/>
              <a:gd name="connsiteY1" fmla="*/ 143435 h 198404"/>
              <a:gd name="connsiteX2" fmla="*/ 340658 w 2097741"/>
              <a:gd name="connsiteY2" fmla="*/ 188259 h 198404"/>
              <a:gd name="connsiteX3" fmla="*/ 591670 w 2097741"/>
              <a:gd name="connsiteY3" fmla="*/ 197224 h 198404"/>
              <a:gd name="connsiteX4" fmla="*/ 1030941 w 2097741"/>
              <a:gd name="connsiteY4" fmla="*/ 188259 h 198404"/>
              <a:gd name="connsiteX5" fmla="*/ 1488141 w 2097741"/>
              <a:gd name="connsiteY5" fmla="*/ 107577 h 198404"/>
              <a:gd name="connsiteX6" fmla="*/ 2097741 w 2097741"/>
              <a:gd name="connsiteY6" fmla="*/ 0 h 1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741" h="198404">
                <a:moveTo>
                  <a:pt x="0" y="80683"/>
                </a:moveTo>
                <a:cubicBezTo>
                  <a:pt x="56776" y="103094"/>
                  <a:pt x="113553" y="125506"/>
                  <a:pt x="170329" y="143435"/>
                </a:cubicBezTo>
                <a:cubicBezTo>
                  <a:pt x="227105" y="161364"/>
                  <a:pt x="270435" y="179294"/>
                  <a:pt x="340658" y="188259"/>
                </a:cubicBezTo>
                <a:cubicBezTo>
                  <a:pt x="410881" y="197224"/>
                  <a:pt x="476623" y="197224"/>
                  <a:pt x="591670" y="197224"/>
                </a:cubicBezTo>
                <a:cubicBezTo>
                  <a:pt x="706717" y="197224"/>
                  <a:pt x="881529" y="203200"/>
                  <a:pt x="1030941" y="188259"/>
                </a:cubicBezTo>
                <a:cubicBezTo>
                  <a:pt x="1180353" y="173318"/>
                  <a:pt x="1488141" y="107577"/>
                  <a:pt x="1488141" y="107577"/>
                </a:cubicBezTo>
                <a:lnTo>
                  <a:pt x="2097741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5663519" y="4323780"/>
            <a:ext cx="1516017" cy="9495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Page </a:t>
            </a:r>
            <a:r>
              <a:rPr lang="en-US" altLang="ko-KR" sz="1200" dirty="0" err="1" smtClean="0"/>
              <a:t>Dewarping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처리</a:t>
            </a:r>
            <a:endParaRPr lang="ko-KR" altLang="en-US" sz="1200" dirty="0"/>
          </a:p>
        </p:txBody>
      </p:sp>
      <p:sp>
        <p:nvSpPr>
          <p:cNvPr id="44" name="자유형 43"/>
          <p:cNvSpPr/>
          <p:nvPr/>
        </p:nvSpPr>
        <p:spPr>
          <a:xfrm>
            <a:off x="4607859" y="3477371"/>
            <a:ext cx="2088776" cy="135405"/>
          </a:xfrm>
          <a:custGeom>
            <a:avLst/>
            <a:gdLst>
              <a:gd name="connsiteX0" fmla="*/ 0 w 2088776"/>
              <a:gd name="connsiteY0" fmla="*/ 135405 h 135405"/>
              <a:gd name="connsiteX1" fmla="*/ 107576 w 2088776"/>
              <a:gd name="connsiteY1" fmla="*/ 90582 h 135405"/>
              <a:gd name="connsiteX2" fmla="*/ 259976 w 2088776"/>
              <a:gd name="connsiteY2" fmla="*/ 54723 h 135405"/>
              <a:gd name="connsiteX3" fmla="*/ 439270 w 2088776"/>
              <a:gd name="connsiteY3" fmla="*/ 27829 h 135405"/>
              <a:gd name="connsiteX4" fmla="*/ 672353 w 2088776"/>
              <a:gd name="connsiteY4" fmla="*/ 935 h 135405"/>
              <a:gd name="connsiteX5" fmla="*/ 923365 w 2088776"/>
              <a:gd name="connsiteY5" fmla="*/ 9900 h 135405"/>
              <a:gd name="connsiteX6" fmla="*/ 1317812 w 2088776"/>
              <a:gd name="connsiteY6" fmla="*/ 45758 h 135405"/>
              <a:gd name="connsiteX7" fmla="*/ 2088776 w 2088776"/>
              <a:gd name="connsiteY7" fmla="*/ 126441 h 13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8776" h="135405">
                <a:moveTo>
                  <a:pt x="0" y="135405"/>
                </a:moveTo>
                <a:cubicBezTo>
                  <a:pt x="32123" y="119717"/>
                  <a:pt x="64247" y="104029"/>
                  <a:pt x="107576" y="90582"/>
                </a:cubicBezTo>
                <a:cubicBezTo>
                  <a:pt x="150905" y="77135"/>
                  <a:pt x="204694" y="65182"/>
                  <a:pt x="259976" y="54723"/>
                </a:cubicBezTo>
                <a:cubicBezTo>
                  <a:pt x="315258" y="44264"/>
                  <a:pt x="370540" y="36794"/>
                  <a:pt x="439270" y="27829"/>
                </a:cubicBezTo>
                <a:cubicBezTo>
                  <a:pt x="508000" y="18864"/>
                  <a:pt x="591671" y="3923"/>
                  <a:pt x="672353" y="935"/>
                </a:cubicBezTo>
                <a:cubicBezTo>
                  <a:pt x="753035" y="-2053"/>
                  <a:pt x="815789" y="2429"/>
                  <a:pt x="923365" y="9900"/>
                </a:cubicBezTo>
                <a:cubicBezTo>
                  <a:pt x="1030942" y="17370"/>
                  <a:pt x="1317812" y="45758"/>
                  <a:pt x="1317812" y="45758"/>
                </a:cubicBezTo>
                <a:lnTo>
                  <a:pt x="2088776" y="12644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607859" y="1017471"/>
            <a:ext cx="4123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ko-KR" altLang="en-US" sz="1600" b="1" dirty="0" smtClean="0"/>
              <a:t>검토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결과</a:t>
            </a:r>
            <a:r>
              <a:rPr lang="en-US" altLang="ko-KR" sz="1600" b="1" dirty="0" smtClean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책의 상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하단의 외곽선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라인을 기준으로 </a:t>
            </a:r>
            <a:r>
              <a:rPr lang="en-US" altLang="ko-KR" sz="1600" dirty="0" smtClean="0"/>
              <a:t>Page </a:t>
            </a:r>
            <a:r>
              <a:rPr lang="en-US" altLang="ko-KR" sz="1600" dirty="0" err="1" smtClean="0"/>
              <a:t>Dewarping</a:t>
            </a:r>
            <a:r>
              <a:rPr lang="ko-KR" altLang="en-US" sz="1600" dirty="0" smtClean="0"/>
              <a:t>처리를</a:t>
            </a:r>
            <a:endParaRPr lang="en-US" altLang="ko-KR" sz="1600" dirty="0" smtClean="0"/>
          </a:p>
          <a:p>
            <a:r>
              <a:rPr lang="ko-KR" altLang="en-US" sz="1600" dirty="0" smtClean="0"/>
              <a:t>실시한 결과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화상이 펴지는 것을 </a:t>
            </a:r>
            <a:endParaRPr lang="en-US" altLang="ko-KR" sz="1600" dirty="0" smtClean="0"/>
          </a:p>
          <a:p>
            <a:r>
              <a:rPr lang="ko-KR" altLang="en-US" sz="1600" dirty="0" smtClean="0"/>
              <a:t>확인할 수 있었다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67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499777" y="3963209"/>
            <a:ext cx="6297242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b="1" dirty="0" err="1" smtClean="0">
                <a:latin typeface="Arial Black" panose="020B0A04020102020204" pitchFamily="34" charset="0"/>
              </a:rPr>
              <a:t>프리젠터</a:t>
            </a:r>
            <a:r>
              <a:rPr lang="ko-KR" altLang="en-US" sz="4400" b="1" dirty="0" smtClean="0">
                <a:latin typeface="Arial Black" panose="020B0A04020102020204" pitchFamily="34" charset="0"/>
              </a:rPr>
              <a:t> </a:t>
            </a:r>
            <a:r>
              <a:rPr lang="en-US" altLang="ko-KR" sz="4400" b="1" dirty="0" smtClean="0">
                <a:latin typeface="Arial Black" panose="020B0A04020102020204" pitchFamily="34" charset="0"/>
              </a:rPr>
              <a:t>App / </a:t>
            </a:r>
          </a:p>
          <a:p>
            <a:pPr algn="r"/>
            <a:r>
              <a:rPr lang="ko-KR" altLang="en-US" sz="4400" b="1" dirty="0" smtClean="0">
                <a:latin typeface="Arial Black" panose="020B0A04020102020204" pitchFamily="34" charset="0"/>
              </a:rPr>
              <a:t>스마트진단앱</a:t>
            </a:r>
            <a:endParaRPr lang="ko-KR" altLang="en-US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FLAB: </a:t>
            </a:r>
            <a:r>
              <a:rPr lang="ko-KR" altLang="en-US" sz="3200" b="1" dirty="0" err="1" smtClean="0">
                <a:latin typeface="+mj-ea"/>
              </a:rPr>
              <a:t>프리젠터앱개발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845000"/>
            <a:ext cx="87086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FLAB 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안드로이드용의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프리젠터앱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개발 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(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활동기간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1/6 ~ 3/31)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- 1~4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주차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기능선정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사전 기술 검토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- 5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주차 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PC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앱 및 클라이언트앱의 구현 시작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- 5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주차 부터 앱 기능 구현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-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3/6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일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차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릴리즈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3/27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일 최종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릴리즈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	[ </a:t>
            </a:r>
            <a:r>
              <a:rPr lang="ko-KR" altLang="en-US" sz="2000" b="1" dirty="0" smtClean="0">
                <a:latin typeface="+mn-ea"/>
              </a:rPr>
              <a:t>주요 기능 </a:t>
            </a:r>
            <a:r>
              <a:rPr lang="en-US" altLang="ko-KR" sz="2000" b="1" dirty="0" smtClean="0">
                <a:latin typeface="+mn-ea"/>
              </a:rPr>
              <a:t>]</a:t>
            </a:r>
          </a:p>
          <a:p>
            <a:pPr marL="1200150" lvl="2" indent="-285750">
              <a:buFontTx/>
              <a:buChar char="-"/>
            </a:pPr>
            <a:r>
              <a:rPr lang="ko-KR" altLang="en-US" b="1" dirty="0" err="1" smtClean="0">
                <a:latin typeface="+mn-ea"/>
              </a:rPr>
              <a:t>프리젠터</a:t>
            </a:r>
            <a:r>
              <a:rPr lang="ko-KR" altLang="en-US" b="1" dirty="0" smtClean="0">
                <a:latin typeface="+mn-ea"/>
              </a:rPr>
              <a:t> 기능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ko-KR" altLang="en-US" b="1" dirty="0" err="1" smtClean="0">
                <a:latin typeface="+mn-ea"/>
              </a:rPr>
              <a:t>키보드제어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n-ea"/>
            </a:endParaRPr>
          </a:p>
          <a:p>
            <a:pPr marL="1200150" lvl="2" indent="-285750">
              <a:buFontTx/>
              <a:buChar char="-"/>
            </a:pPr>
            <a:r>
              <a:rPr lang="ko-KR" altLang="ko-KR" b="1" dirty="0" smtClean="0">
                <a:latin typeface="+mn-ea"/>
              </a:rPr>
              <a:t>마우스 제어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2413" y="648929"/>
            <a:ext cx="2113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i="1" dirty="0"/>
              <a:t>Assignee</a:t>
            </a:r>
            <a:r>
              <a:rPr lang="en-US" altLang="ko-KR" sz="1200" i="1" dirty="0" smtClean="0"/>
              <a:t>:</a:t>
            </a:r>
          </a:p>
          <a:p>
            <a:pPr latinLnBrk="0"/>
            <a:r>
              <a:rPr lang="en-US" altLang="ko-KR" sz="1200" dirty="0" smtClean="0">
                <a:latin typeface="+mn-ea"/>
              </a:rPr>
              <a:t>A</a:t>
            </a:r>
            <a:r>
              <a:rPr lang="ko-KR" altLang="en-US" sz="1200" dirty="0" smtClean="0">
                <a:latin typeface="+mn-ea"/>
              </a:rPr>
              <a:t>조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ko-KR" sz="1200" dirty="0" smtClean="0">
                <a:latin typeface="+mn-ea"/>
              </a:rPr>
              <a:t>강태룡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김준철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 smtClean="0">
                <a:latin typeface="+mn-ea"/>
              </a:rPr>
              <a:t>임상빈</a:t>
            </a:r>
            <a:endParaRPr lang="en-US" altLang="ko-KR" sz="1200" dirty="0" smtClean="0">
              <a:latin typeface="+mn-ea"/>
            </a:endParaRPr>
          </a:p>
          <a:p>
            <a:pPr latinLnBrk="0"/>
            <a:r>
              <a:rPr lang="en-US" altLang="ko-KR" sz="1200" dirty="0" smtClean="0">
                <a:latin typeface="+mn-ea"/>
              </a:rPr>
              <a:t>B</a:t>
            </a:r>
            <a:r>
              <a:rPr lang="ko-KR" altLang="en-US" sz="1200" dirty="0" smtClean="0">
                <a:latin typeface="+mn-ea"/>
              </a:rPr>
              <a:t>조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ko-KR" sz="1200" dirty="0" err="1">
                <a:latin typeface="+mn-ea"/>
              </a:rPr>
              <a:t>권영명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박찬호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 smtClean="0">
                <a:latin typeface="+mn-ea"/>
              </a:rPr>
              <a:t>김동현</a:t>
            </a:r>
            <a:endParaRPr lang="ko-KR" altLang="ko-KR" sz="1200" dirty="0">
              <a:latin typeface="+mn-ea"/>
              <a:cs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67115" y="1425677"/>
            <a:ext cx="3539234" cy="5240594"/>
          </a:xfrm>
          <a:prstGeom prst="roundRect">
            <a:avLst/>
          </a:prstGeom>
          <a:noFill/>
          <a:ln w="285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037" tIns="41051" rIns="82037" bIns="41051" anchor="t"/>
          <a:lstStyle/>
          <a:p>
            <a:pPr algn="ctr" defTabSz="862013" eaLnBrk="0" latinLnBrk="0" hangingPunct="0">
              <a:spcBef>
                <a:spcPct val="0"/>
              </a:spcBef>
              <a:buFont typeface="Arial" pitchFamily="34" charset="0"/>
              <a:buNone/>
            </a:pPr>
            <a:endParaRPr lang="en-US" altLang="ko-KR" sz="2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eiryo UI" panose="020B0604030504040204" pitchFamily="34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47" y="301313"/>
            <a:ext cx="1464195" cy="10425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39" y="1541362"/>
            <a:ext cx="2668585" cy="50092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73" y="4779033"/>
            <a:ext cx="752381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FLAB: </a:t>
            </a:r>
            <a:r>
              <a:rPr lang="ko-KR" altLang="en-US" sz="3200" b="1" dirty="0" err="1" smtClean="0">
                <a:latin typeface="+mj-ea"/>
              </a:rPr>
              <a:t>프리젠터앱개</a:t>
            </a:r>
            <a:r>
              <a:rPr lang="ko-KR" altLang="en-US" sz="3200" b="1" dirty="0" err="1">
                <a:latin typeface="+mj-ea"/>
              </a:rPr>
              <a:t>발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A</a:t>
            </a:r>
            <a:r>
              <a:rPr lang="ko-KR" altLang="en-US" sz="2000" b="1" dirty="0" smtClean="0">
                <a:latin typeface="+mn-ea"/>
              </a:rPr>
              <a:t>조</a:t>
            </a:r>
            <a:r>
              <a:rPr lang="en-US" altLang="ko-KR" sz="2000" b="1" dirty="0" smtClean="0">
                <a:latin typeface="+mn-ea"/>
              </a:rPr>
              <a:t>:  PC</a:t>
            </a:r>
            <a:r>
              <a:rPr lang="ko-KR" altLang="en-US" sz="2000" b="1" dirty="0" smtClean="0">
                <a:latin typeface="+mn-ea"/>
              </a:rPr>
              <a:t>앱 </a:t>
            </a:r>
            <a:r>
              <a:rPr lang="en-US" altLang="ko-KR" sz="2000" b="1" dirty="0" smtClean="0">
                <a:latin typeface="+mn-ea"/>
              </a:rPr>
              <a:t>+ </a:t>
            </a:r>
            <a:r>
              <a:rPr lang="ko-KR" altLang="en-US" sz="2000" b="1" dirty="0" smtClean="0">
                <a:latin typeface="+mn-ea"/>
              </a:rPr>
              <a:t>안드로이드앱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B</a:t>
            </a:r>
            <a:r>
              <a:rPr lang="ko-KR" altLang="en-US" sz="2000" b="1" dirty="0" smtClean="0">
                <a:latin typeface="+mn-ea"/>
              </a:rPr>
              <a:t>조</a:t>
            </a:r>
            <a:r>
              <a:rPr lang="en-US" altLang="ko-KR" sz="2000" b="1" dirty="0" smtClean="0">
                <a:latin typeface="+mn-ea"/>
              </a:rPr>
              <a:t>:  PC</a:t>
            </a:r>
            <a:r>
              <a:rPr lang="ko-KR" altLang="en-US" sz="2000" b="1" dirty="0" smtClean="0">
                <a:latin typeface="+mn-ea"/>
              </a:rPr>
              <a:t>앱 </a:t>
            </a:r>
            <a:r>
              <a:rPr lang="en-US" altLang="ko-KR" sz="2000" b="1" dirty="0" smtClean="0">
                <a:latin typeface="+mn-ea"/>
              </a:rPr>
              <a:t>+ PWA(</a:t>
            </a:r>
            <a:r>
              <a:rPr lang="ko-KR" altLang="en-US" sz="2000" b="1" dirty="0" err="1" smtClean="0">
                <a:latin typeface="+mn-ea"/>
              </a:rPr>
              <a:t>프로그레시브웹앱</a:t>
            </a:r>
            <a:r>
              <a:rPr lang="en-US" altLang="ko-KR" sz="2000" b="1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[</a:t>
            </a:r>
            <a:r>
              <a:rPr lang="ko-KR" altLang="en-US" sz="2000" b="1" dirty="0" err="1" smtClean="0">
                <a:latin typeface="+mn-ea"/>
              </a:rPr>
              <a:t>기능구현</a:t>
            </a:r>
            <a:r>
              <a:rPr lang="en-US" altLang="ko-KR" sz="2000" b="1" dirty="0" smtClean="0">
                <a:latin typeface="+mn-ea"/>
              </a:rPr>
              <a:t>]</a:t>
            </a: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앱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서버 프로그램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네트워크 연결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블루투스 연결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>
                <a:latin typeface="+mn-ea"/>
              </a:rPr>
              <a:t>키보드제어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>
                <a:latin typeface="+mn-ea"/>
              </a:rPr>
              <a:t>마우스제어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 smtClean="0">
                <a:latin typeface="+mn-ea"/>
              </a:rPr>
              <a:t>블랙스크린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+mn-ea"/>
              </a:rPr>
              <a:t>타이머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검색 </a:t>
            </a:r>
            <a:r>
              <a:rPr lang="ko-KR" altLang="en-US" b="1" dirty="0" smtClean="0">
                <a:latin typeface="+mn-ea"/>
              </a:rPr>
              <a:t>기능 등</a:t>
            </a:r>
            <a:endParaRPr lang="en-US" altLang="ko-KR" b="1" dirty="0" smtClean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 smtClean="0">
                <a:latin typeface="+mn-ea"/>
              </a:rPr>
              <a:t>안드로이드앱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+mn-ea"/>
              </a:rPr>
              <a:t>네트워크 연결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+mn-ea"/>
              </a:rPr>
              <a:t>블루투스 연결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latin typeface="+mn-ea"/>
              </a:rPr>
              <a:t>UI </a:t>
            </a:r>
            <a:r>
              <a:rPr lang="ko-KR" altLang="en-US" b="1" dirty="0" smtClean="0">
                <a:latin typeface="+mn-ea"/>
              </a:rPr>
              <a:t>구성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+mn-ea"/>
              </a:rPr>
              <a:t>키 </a:t>
            </a:r>
            <a:r>
              <a:rPr lang="ko-KR" altLang="en-US" b="1" dirty="0">
                <a:latin typeface="+mn-ea"/>
              </a:rPr>
              <a:t>전송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n-ea"/>
              </a:rPr>
              <a:t>마우스 연결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연결 </a:t>
            </a:r>
            <a:r>
              <a:rPr lang="ko-KR" altLang="en-US" b="1" dirty="0" smtClean="0">
                <a:latin typeface="+mn-ea"/>
              </a:rPr>
              <a:t>관련 등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2413" y="648929"/>
            <a:ext cx="2113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i="1" dirty="0"/>
              <a:t>Assignee</a:t>
            </a:r>
            <a:r>
              <a:rPr lang="en-US" altLang="ko-KR" sz="1200" i="1" dirty="0" smtClean="0"/>
              <a:t>:</a:t>
            </a:r>
          </a:p>
          <a:p>
            <a:pPr latinLnBrk="0"/>
            <a:r>
              <a:rPr lang="en-US" altLang="ko-KR" sz="1200" dirty="0" smtClean="0">
                <a:latin typeface="+mn-ea"/>
              </a:rPr>
              <a:t>A</a:t>
            </a:r>
            <a:r>
              <a:rPr lang="ko-KR" altLang="en-US" sz="1200" dirty="0" smtClean="0">
                <a:latin typeface="+mn-ea"/>
              </a:rPr>
              <a:t>조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ko-KR" sz="1200" dirty="0" smtClean="0">
                <a:latin typeface="+mn-ea"/>
              </a:rPr>
              <a:t>강태룡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김준철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 smtClean="0">
                <a:latin typeface="+mn-ea"/>
              </a:rPr>
              <a:t>임상빈</a:t>
            </a:r>
            <a:endParaRPr lang="en-US" altLang="ko-KR" sz="1200" dirty="0" smtClean="0">
              <a:latin typeface="+mn-ea"/>
            </a:endParaRPr>
          </a:p>
          <a:p>
            <a:pPr latinLnBrk="0"/>
            <a:r>
              <a:rPr lang="en-US" altLang="ko-KR" sz="1200" dirty="0" smtClean="0">
                <a:latin typeface="+mn-ea"/>
              </a:rPr>
              <a:t>B</a:t>
            </a:r>
            <a:r>
              <a:rPr lang="ko-KR" altLang="en-US" sz="1200" dirty="0" smtClean="0">
                <a:latin typeface="+mn-ea"/>
              </a:rPr>
              <a:t>조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ko-KR" sz="1200" dirty="0" err="1">
                <a:latin typeface="+mn-ea"/>
              </a:rPr>
              <a:t>권영명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박찬호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 smtClean="0">
                <a:latin typeface="+mn-ea"/>
              </a:rPr>
              <a:t>김동현</a:t>
            </a:r>
            <a:endParaRPr lang="ko-KR" altLang="ko-KR" sz="1200" dirty="0">
              <a:latin typeface="+mn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9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latin typeface="+mj-ea"/>
              </a:rPr>
              <a:t>혁신대전</a:t>
            </a:r>
            <a:r>
              <a:rPr lang="en-US" altLang="ko-KR" sz="3200" b="1" dirty="0">
                <a:latin typeface="+mj-ea"/>
              </a:rPr>
              <a:t>: OA</a:t>
            </a:r>
            <a:r>
              <a:rPr lang="ko-KR" altLang="en-US" sz="3200" b="1" dirty="0">
                <a:latin typeface="+mj-ea"/>
              </a:rPr>
              <a:t>기기 스마트진단앱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903" y="794983"/>
            <a:ext cx="870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▶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디바이스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(A297)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상태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에러정보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검토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(3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▶ 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타사앱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검토 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(LG</a:t>
            </a:r>
            <a:r>
              <a:rPr lang="ko-KR" alt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씽큐앱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3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n-ea"/>
              </a:rPr>
              <a:t>▷ </a:t>
            </a:r>
            <a:r>
              <a:rPr lang="ko-KR" altLang="en-US" sz="2400" b="1" dirty="0" err="1" smtClean="0">
                <a:latin typeface="+mn-ea"/>
              </a:rPr>
              <a:t>목표사양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err="1" smtClean="0">
                <a:latin typeface="+mn-ea"/>
              </a:rPr>
              <a:t>기능사양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작성</a:t>
            </a:r>
            <a:r>
              <a:rPr lang="en-US" altLang="ko-KR" sz="2400" b="1" dirty="0" smtClean="0">
                <a:latin typeface="+mn-ea"/>
              </a:rPr>
              <a:t>(~4</a:t>
            </a:r>
            <a:r>
              <a:rPr lang="ko-KR" altLang="en-US" sz="2400" b="1" dirty="0" smtClean="0">
                <a:latin typeface="+mn-ea"/>
              </a:rPr>
              <a:t>월초</a:t>
            </a:r>
            <a:r>
              <a:rPr lang="en-US" altLang="ko-KR" sz="2400" b="1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n-ea"/>
              </a:rPr>
              <a:t>▷ UI/</a:t>
            </a:r>
            <a:r>
              <a:rPr lang="ko-KR" altLang="en-US" sz="2400" b="1" dirty="0" smtClean="0">
                <a:latin typeface="+mn-ea"/>
              </a:rPr>
              <a:t>화면 레이아웃 설계</a:t>
            </a:r>
            <a:r>
              <a:rPr lang="en-US" altLang="ko-KR" sz="2400" b="1" dirty="0" smtClean="0">
                <a:latin typeface="+mn-ea"/>
              </a:rPr>
              <a:t>(~4</a:t>
            </a:r>
            <a:r>
              <a:rPr lang="ko-KR" altLang="en-US" sz="2400" b="1" dirty="0" smtClean="0">
                <a:latin typeface="+mn-ea"/>
              </a:rPr>
              <a:t>월말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 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66967" y="718329"/>
            <a:ext cx="2376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i="1" dirty="0"/>
              <a:t>Assignee</a:t>
            </a:r>
            <a:r>
              <a:rPr lang="en-US" altLang="ko-KR" sz="1200" i="1" dirty="0" smtClean="0"/>
              <a:t>: </a:t>
            </a:r>
            <a:r>
              <a:rPr lang="ko-KR" altLang="ko-KR" sz="1200" dirty="0" smtClean="0">
                <a:latin typeface="+mn-ea"/>
              </a:rPr>
              <a:t>강태룡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권란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김준철</a:t>
            </a:r>
            <a:endParaRPr lang="ko-KR" altLang="ko-KR" sz="1200" dirty="0">
              <a:latin typeface="+mn-ea"/>
              <a:cs typeface="굴림" panose="020B0600000101010101" pitchFamily="50" charset="-127"/>
            </a:endParaRPr>
          </a:p>
        </p:txBody>
      </p:sp>
      <p:graphicFrame>
        <p:nvGraphicFramePr>
          <p:cNvPr id="10" name="Group 58"/>
          <p:cNvGraphicFramePr>
            <a:graphicFrameLocks noGrp="1"/>
          </p:cNvGraphicFramePr>
          <p:nvPr>
            <p:extLst/>
          </p:nvPr>
        </p:nvGraphicFramePr>
        <p:xfrm>
          <a:off x="122903" y="4299188"/>
          <a:ext cx="8924843" cy="2124307"/>
        </p:xfrm>
        <a:graphic>
          <a:graphicData uri="http://schemas.openxmlformats.org/drawingml/2006/table">
            <a:tbl>
              <a:tblPr/>
              <a:tblGrid>
                <a:gridCol w="111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7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3601"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94262" marR="94262" marT="48886" marB="48886" anchor="ctr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kumimoji="1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1Q</a:t>
                      </a: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2Q</a:t>
                      </a: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3Q</a:t>
                      </a: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4Q</a:t>
                      </a: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특기사항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706"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대일정</a:t>
                      </a:r>
                      <a:endParaRPr kumimoji="1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6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2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484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647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08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97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130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292" algn="l" defTabSz="91432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262" marR="94262" marT="48886" marB="488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330"/>
          <p:cNvGrpSpPr>
            <a:grpSpLocks/>
          </p:cNvGrpSpPr>
          <p:nvPr/>
        </p:nvGrpSpPr>
        <p:grpSpPr bwMode="auto">
          <a:xfrm>
            <a:off x="2382647" y="4699781"/>
            <a:ext cx="705831" cy="1677870"/>
            <a:chOff x="1641933" y="1655666"/>
            <a:chExt cx="776940" cy="1113787"/>
          </a:xfrm>
        </p:grpSpPr>
        <p:cxnSp>
          <p:nvCxnSpPr>
            <p:cNvPr id="12" name="직선 연결선 11"/>
            <p:cNvCxnSpPr>
              <a:cxnSpLocks noChangeShapeType="1"/>
            </p:cNvCxnSpPr>
            <p:nvPr/>
          </p:nvCxnSpPr>
          <p:spPr bwMode="auto">
            <a:xfrm>
              <a:off x="2030404" y="1865754"/>
              <a:ext cx="0" cy="903699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직사각형 12"/>
            <p:cNvSpPr/>
            <p:nvPr/>
          </p:nvSpPr>
          <p:spPr>
            <a:xfrm>
              <a:off x="1641933" y="1655666"/>
              <a:ext cx="776940" cy="170365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wrap="square" lIns="86946" tIns="43476" rIns="86946" bIns="43476" anchor="ctr">
              <a:spAutoFit/>
            </a:bodyPr>
            <a:lstStyle/>
            <a:p>
              <a:pPr marL="0" marR="0" lvl="0" indent="0" algn="ctr" defTabSz="8365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▼</a:t>
              </a: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03.31</a:t>
              </a:r>
              <a:endPara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35562" y="5248052"/>
            <a:ext cx="910813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▽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UI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설계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8587" y="5598981"/>
            <a:ext cx="1511938" cy="523212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▽ </a:t>
            </a:r>
            <a:r>
              <a:rPr lang="ko-KR" altLang="en-US" sz="1400" b="1" dirty="0" err="1" smtClean="0">
                <a:solidFill>
                  <a:prstClr val="black"/>
                </a:solidFill>
                <a:latin typeface="+mn-ea"/>
              </a:rPr>
              <a:t>기능구현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: </a:t>
            </a:r>
          </a:p>
          <a:p>
            <a:pPr lvl="0" algn="just"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  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</a:rPr>
              <a:t>에러정보취득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포인트가 6개인 별 16"/>
          <p:cNvSpPr/>
          <p:nvPr/>
        </p:nvSpPr>
        <p:spPr>
          <a:xfrm>
            <a:off x="6006443" y="4828104"/>
            <a:ext cx="238125" cy="276225"/>
          </a:xfrm>
          <a:prstGeom prst="star6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8" name="TextBox 17"/>
          <p:cNvSpPr txBox="1"/>
          <p:nvPr/>
        </p:nvSpPr>
        <p:spPr>
          <a:xfrm>
            <a:off x="5930547" y="5052092"/>
            <a:ext cx="1386904" cy="523212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▽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성과 보고회</a:t>
            </a:r>
            <a:endParaRPr lang="en-US" altLang="ko-KR" sz="14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just"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(10/13)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8545" y="5257405"/>
            <a:ext cx="1762007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▽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OCR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</a:rPr>
              <a:t>검토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(6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</a:rPr>
              <a:t>월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~)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36474" y="4895268"/>
            <a:ext cx="1292345" cy="30776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▼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사양 검토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3318" y="4849930"/>
            <a:ext cx="1172102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▽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CP(6/18)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71320" y="6072356"/>
            <a:ext cx="1686666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▽ </a:t>
            </a:r>
            <a:r>
              <a:rPr lang="ko-KR" altLang="en-US" sz="1400" b="1" dirty="0" err="1" smtClean="0">
                <a:solidFill>
                  <a:prstClr val="black"/>
                </a:solidFill>
                <a:latin typeface="+mn-ea"/>
              </a:rPr>
              <a:t>로그취득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(5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</a:rPr>
              <a:t>월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</a:rPr>
              <a:t>~)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565" y="1346010"/>
            <a:ext cx="1396080" cy="1921526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0256"/>
          <a:stretch/>
        </p:blipFill>
        <p:spPr bwMode="auto">
          <a:xfrm>
            <a:off x="8055442" y="2179977"/>
            <a:ext cx="932340" cy="9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그림 31" descr="모바일 게임 서비스에서 클라우드 컴퓨팅 환경은 가치가 있는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92" y="1346010"/>
            <a:ext cx="1052531" cy="741121"/>
          </a:xfrm>
          <a:prstGeom prst="rect">
            <a:avLst/>
          </a:prstGeom>
        </p:spPr>
      </p:pic>
      <p:cxnSp>
        <p:nvCxnSpPr>
          <p:cNvPr id="33" name="구부러진 연결선 32"/>
          <p:cNvCxnSpPr>
            <a:stCxn id="30" idx="0"/>
          </p:cNvCxnSpPr>
          <p:nvPr/>
        </p:nvCxnSpPr>
        <p:spPr>
          <a:xfrm rot="16200000" flipH="1">
            <a:off x="7402817" y="1061797"/>
            <a:ext cx="834581" cy="1403007"/>
          </a:xfrm>
          <a:prstGeom prst="curvedConnector4">
            <a:avLst>
              <a:gd name="adj1" fmla="val -27391"/>
              <a:gd name="adj2" fmla="val 93744"/>
            </a:avLst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94807" y="5598981"/>
            <a:ext cx="973329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▽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UI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20693" y="6020440"/>
            <a:ext cx="1683460" cy="307768"/>
          </a:xfrm>
          <a:prstGeom prst="rect">
            <a:avLst/>
          </a:prstGeom>
          <a:noFill/>
        </p:spPr>
        <p:txBody>
          <a:bodyPr wrap="none" lIns="91433" tIns="45716" rIns="91433" bIns="45716" rtlCol="0">
            <a:spAutoFit/>
          </a:bodyPr>
          <a:lstStyle/>
          <a:p>
            <a:pPr lvl="0" algn="just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▽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구글스토어등록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6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 smtClean="0">
                <a:latin typeface="+mj-ea"/>
              </a:rPr>
              <a:t>혁신대전</a:t>
            </a:r>
            <a:r>
              <a:rPr lang="en-US" altLang="ko-KR" sz="3200" b="1" dirty="0" smtClean="0">
                <a:latin typeface="+mj-ea"/>
              </a:rPr>
              <a:t>: </a:t>
            </a:r>
            <a:r>
              <a:rPr lang="ko-KR" altLang="en-US" sz="3200" b="1" dirty="0" err="1" smtClean="0">
                <a:latin typeface="+mj-ea"/>
              </a:rPr>
              <a:t>타사앱검토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903" y="794983"/>
            <a:ext cx="87086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n-ea"/>
              </a:rPr>
              <a:t>▶ </a:t>
            </a:r>
            <a:r>
              <a:rPr lang="ko-KR" altLang="en-US" sz="2400" b="1" dirty="0" smtClean="0">
                <a:latin typeface="+mn-ea"/>
              </a:rPr>
              <a:t>타사 </a:t>
            </a:r>
            <a:r>
              <a:rPr lang="ko-KR" altLang="en-US" sz="2400" b="1" dirty="0" err="1" smtClean="0">
                <a:latin typeface="+mn-ea"/>
              </a:rPr>
              <a:t>스마트진단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관련앱</a:t>
            </a:r>
            <a:r>
              <a:rPr lang="ko-KR" altLang="en-US" sz="2400" b="1" dirty="0" smtClean="0">
                <a:latin typeface="+mn-ea"/>
              </a:rPr>
              <a:t> 검토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  LG</a:t>
            </a:r>
            <a:r>
              <a:rPr lang="ko-KR" altLang="en-US" sz="2400" b="1" dirty="0" err="1" smtClean="0">
                <a:latin typeface="+mn-ea"/>
              </a:rPr>
              <a:t>씽큐앱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  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10" y="2118545"/>
            <a:ext cx="1961147" cy="3813022"/>
          </a:xfrm>
          <a:prstGeom prst="rect">
            <a:avLst/>
          </a:prstGeom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553453" y="6352674"/>
            <a:ext cx="8590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https://www.lge.co.kr/lgekor/product/accessory/smart-life/LGThinQMain.do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751" y="1329686"/>
            <a:ext cx="4338218" cy="25144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51" y="3834201"/>
            <a:ext cx="4338218" cy="25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962401" y="3890637"/>
            <a:ext cx="5471886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Arial Black" panose="020B0A04020102020204" pitchFamily="34" charset="0"/>
              </a:rPr>
              <a:t>Smart Life App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8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smtClean="0">
                <a:latin typeface="+mj-ea"/>
              </a:rPr>
              <a:t>목차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1065927"/>
            <a:ext cx="88584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오프닝 </a:t>
            </a: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데모 아이템 소개</a:t>
            </a:r>
            <a:endParaRPr lang="en-US" altLang="ko-KR" sz="20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Smart Stand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Page </a:t>
            </a:r>
            <a:r>
              <a:rPr lang="en-US" altLang="ko-KR" b="1" dirty="0" err="1" smtClean="0"/>
              <a:t>Dewarping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퍼포먼스 개선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b="1" dirty="0" err="1" smtClean="0"/>
              <a:t>프리젠터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App / </a:t>
            </a:r>
            <a:r>
              <a:rPr lang="ko-KR" altLang="en-US" b="1" dirty="0" smtClean="0"/>
              <a:t>스마트 </a:t>
            </a:r>
            <a:r>
              <a:rPr lang="ko-KR" altLang="en-US" b="1" dirty="0" err="1" smtClean="0"/>
              <a:t>진단앱</a:t>
            </a:r>
            <a:endParaRPr lang="en-US" altLang="ko-KR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SmartLifeApp</a:t>
            </a:r>
            <a:r>
              <a:rPr lang="en-US" altLang="ko-KR" b="1" dirty="0" smtClean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iOS </a:t>
            </a:r>
            <a:r>
              <a:rPr lang="ko-KR" altLang="en-US" b="1" dirty="0" smtClean="0"/>
              <a:t>버전 </a:t>
            </a:r>
            <a:r>
              <a:rPr lang="ko-KR" altLang="en-US" b="1" dirty="0" err="1" smtClean="0"/>
              <a:t>엔젤카페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Android </a:t>
            </a:r>
            <a:r>
              <a:rPr lang="ko-KR" altLang="en-US" b="1" dirty="0" smtClean="0"/>
              <a:t>셔틀버스 </a:t>
            </a:r>
            <a:r>
              <a:rPr lang="ko-KR" altLang="en-US" b="1" dirty="0" err="1" smtClean="0"/>
              <a:t>관리자앱</a:t>
            </a:r>
            <a:endParaRPr lang="en-US" altLang="ko-KR" b="1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AGV</a:t>
            </a:r>
            <a:r>
              <a:rPr lang="ko-KR" altLang="en-US" b="1" dirty="0" smtClean="0"/>
              <a:t>자주개발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무선 추종 </a:t>
            </a:r>
            <a:r>
              <a:rPr lang="en-US" altLang="ko-KR" b="1" dirty="0" smtClean="0"/>
              <a:t>AGV </a:t>
            </a:r>
            <a:r>
              <a:rPr lang="ko-KR" altLang="en-US" b="1" dirty="0" smtClean="0"/>
              <a:t>데모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도서 관리 시스템</a:t>
            </a:r>
            <a:endParaRPr lang="en-US" altLang="ko-KR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b="1" dirty="0" err="1" smtClean="0"/>
              <a:t>레드마인</a:t>
            </a:r>
            <a:r>
              <a:rPr lang="ko-KR" altLang="en-US" b="1" dirty="0" smtClean="0"/>
              <a:t> 입력 서포터를 활용한 </a:t>
            </a:r>
            <a:r>
              <a:rPr lang="ko-KR" altLang="en-US" b="1" dirty="0" err="1" smtClean="0"/>
              <a:t>레드마인</a:t>
            </a:r>
            <a:r>
              <a:rPr lang="ko-KR" altLang="en-US" b="1" dirty="0" smtClean="0"/>
              <a:t> 입력</a:t>
            </a:r>
            <a:endParaRPr lang="en-US" altLang="ko-KR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데모 시연 및 질의 응답</a:t>
            </a: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클로징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045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2400" y="80731"/>
            <a:ext cx="7886700" cy="748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latin typeface="+mj-ea"/>
              </a:rPr>
              <a:t>iOS – </a:t>
            </a:r>
            <a:r>
              <a:rPr lang="ko-KR" altLang="en-US" sz="4000" b="1" dirty="0" smtClean="0">
                <a:latin typeface="+mj-ea"/>
              </a:rPr>
              <a:t>슬기로운 단체생활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500" y="828976"/>
            <a:ext cx="525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※ Apple Store </a:t>
            </a:r>
            <a:r>
              <a:rPr lang="ko-KR" altLang="en-US" sz="2400" b="1" dirty="0" smtClean="0"/>
              <a:t>등록 완료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55354"/>
            <a:ext cx="5410553" cy="4145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91" y="1850919"/>
            <a:ext cx="5794623" cy="44395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574" y="6115034"/>
            <a:ext cx="8710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※ </a:t>
            </a:r>
            <a:r>
              <a:rPr lang="ko-KR" altLang="en-US" sz="2000" b="1" dirty="0" smtClean="0"/>
              <a:t>모든 사람들이 사용할 수 있는 컨셉으로 앱 이름과 세부 </a:t>
            </a:r>
            <a:r>
              <a:rPr lang="ko-KR" altLang="en-US" sz="2000" b="1" dirty="0" err="1" smtClean="0"/>
              <a:t>기능명을</a:t>
            </a:r>
            <a:r>
              <a:rPr lang="ko-KR" altLang="en-US" sz="2000" b="1" dirty="0" smtClean="0"/>
              <a:t> 변경하여 통과함</a:t>
            </a:r>
            <a:r>
              <a:rPr lang="en-US" altLang="ko-KR" sz="2000" b="1" dirty="0" smtClean="0"/>
              <a:t>.!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596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52400" y="80731"/>
            <a:ext cx="7886700" cy="748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latin typeface="+mj-ea"/>
              </a:rPr>
              <a:t>iOS – </a:t>
            </a:r>
            <a:r>
              <a:rPr lang="ko-KR" altLang="en-US" sz="4000" b="1" dirty="0" smtClean="0">
                <a:latin typeface="+mj-ea"/>
              </a:rPr>
              <a:t>슬기로운 단체생활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0084" y="1224136"/>
            <a:ext cx="52514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※ </a:t>
            </a:r>
            <a:r>
              <a:rPr lang="ko-KR" altLang="en-US" sz="2400" b="1" dirty="0" smtClean="0"/>
              <a:t>안드로이드 버전의 스마트 라이프 앱을 </a:t>
            </a:r>
            <a:r>
              <a:rPr lang="en-US" altLang="ko-KR" sz="2400" b="1" dirty="0" smtClean="0"/>
              <a:t>iOS </a:t>
            </a:r>
            <a:r>
              <a:rPr lang="ko-KR" altLang="en-US" sz="2400" b="1" dirty="0" smtClean="0"/>
              <a:t>버전으로 개발한다</a:t>
            </a:r>
            <a:r>
              <a:rPr lang="en-US" altLang="ko-KR" sz="2400" b="1" dirty="0" smtClean="0"/>
              <a:t>. </a:t>
            </a:r>
          </a:p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식당 </a:t>
            </a:r>
            <a:r>
              <a:rPr lang="ko-KR" altLang="en-US" sz="2000" dirty="0" smtClean="0"/>
              <a:t>메뉴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완료</a:t>
            </a:r>
            <a:r>
              <a:rPr lang="en-US" altLang="ko-KR" sz="20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셔틀버스 사용자 앱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완료</a:t>
            </a:r>
            <a:r>
              <a:rPr lang="en-US" altLang="ko-KR" sz="20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캘린더 앱 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완료</a:t>
            </a:r>
            <a:r>
              <a:rPr lang="en-US" altLang="ko-KR" sz="20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CKBS </a:t>
            </a:r>
            <a:r>
              <a:rPr lang="ko-KR" altLang="en-US" dirty="0" smtClean="0"/>
              <a:t>사내 이벤트 표시 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CKBS </a:t>
            </a:r>
            <a:r>
              <a:rPr lang="ko-KR" altLang="en-US" dirty="0" smtClean="0"/>
              <a:t>휴일 표시 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국경일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일정 검색 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키워드</a:t>
            </a:r>
            <a:r>
              <a:rPr lang="en-US" altLang="ko-KR" dirty="0"/>
              <a:t>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CKBS  </a:t>
            </a:r>
            <a:r>
              <a:rPr lang="ko-KR" altLang="en-US" dirty="0" smtClean="0"/>
              <a:t>일정 </a:t>
            </a:r>
            <a:r>
              <a:rPr lang="en-US" altLang="ko-KR" dirty="0" smtClean="0"/>
              <a:t>/ C.INC </a:t>
            </a:r>
            <a:r>
              <a:rPr lang="ko-KR" altLang="en-US" dirty="0" smtClean="0"/>
              <a:t>일정 전환 표시 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342900" lvl="0" indent="-342900">
              <a:buFontTx/>
              <a:buAutoNum type="arabicPeriod"/>
            </a:pPr>
            <a:r>
              <a:rPr lang="ko-KR" altLang="en-US" sz="2000" dirty="0" smtClean="0">
                <a:solidFill>
                  <a:srgbClr val="FF0000"/>
                </a:solidFill>
              </a:rPr>
              <a:t>엔젤 카페 앱 </a:t>
            </a:r>
            <a:r>
              <a:rPr lang="en-US" altLang="ko-KR" sz="2000" dirty="0" smtClean="0">
                <a:solidFill>
                  <a:srgbClr val="FF0000"/>
                </a:solidFill>
              </a:rPr>
              <a:t>(</a:t>
            </a:r>
            <a:r>
              <a:rPr lang="ko-KR" altLang="en-US" sz="2000" dirty="0" smtClean="0">
                <a:solidFill>
                  <a:srgbClr val="FF0000"/>
                </a:solidFill>
              </a:rPr>
              <a:t>완료</a:t>
            </a:r>
            <a:r>
              <a:rPr lang="en-US" altLang="ko-KR" sz="2000" dirty="0" smtClean="0">
                <a:solidFill>
                  <a:srgbClr val="FF0000"/>
                </a:solidFill>
              </a:rPr>
              <a:t>)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" y="857420"/>
            <a:ext cx="3392444" cy="600058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126751" y="1808252"/>
            <a:ext cx="287676" cy="28767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7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6110" y="95315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메뉴 화면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" y="204910"/>
            <a:ext cx="7886700" cy="748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latin typeface="+mj-ea"/>
              </a:rPr>
              <a:t>iOS – </a:t>
            </a:r>
            <a:r>
              <a:rPr lang="ko-KR" altLang="en-US" sz="4000" b="1" dirty="0" err="1" smtClean="0">
                <a:latin typeface="+mj-ea"/>
              </a:rPr>
              <a:t>엔젤카페</a:t>
            </a:r>
            <a:r>
              <a:rPr lang="ko-KR" altLang="en-US" sz="4000" b="1" dirty="0" smtClean="0">
                <a:latin typeface="+mj-ea"/>
              </a:rPr>
              <a:t> 앱 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6407" y="3879586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전체 기능 </a:t>
            </a:r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메뉴보기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주문이력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96646" y="5654664"/>
            <a:ext cx="4685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메뉴 보기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음료 종류 표시 및 선택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주문 하기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장바구니 메뉴 표시 및 변경 후 주문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주문 이력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주문처리 이력 및 상태 표시 </a:t>
            </a:r>
            <a:endParaRPr lang="ko-KR" altLang="en-US" sz="16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821"/>
            <a:ext cx="3297388" cy="5832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80337" r="17874" b="11559"/>
          <a:stretch/>
        </p:blipFill>
        <p:spPr>
          <a:xfrm>
            <a:off x="3996646" y="4624555"/>
            <a:ext cx="4561773" cy="10186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V="1">
            <a:off x="1982912" y="5065160"/>
            <a:ext cx="2112838" cy="101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33245" y="2265902"/>
            <a:ext cx="2392147" cy="344271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2(강조선) 14"/>
          <p:cNvSpPr/>
          <p:nvPr/>
        </p:nvSpPr>
        <p:spPr>
          <a:xfrm>
            <a:off x="3340600" y="2649112"/>
            <a:ext cx="1510300" cy="30879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007"/>
              <a:gd name="adj6" fmla="val -4108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음료 종류 탭 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98018" y="4054041"/>
            <a:ext cx="984894" cy="272189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2(강조선) 16"/>
          <p:cNvSpPr/>
          <p:nvPr/>
        </p:nvSpPr>
        <p:spPr>
          <a:xfrm>
            <a:off x="3205319" y="3986185"/>
            <a:ext cx="1289665" cy="21656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132"/>
              <a:gd name="adj6" fmla="val -9118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선택 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69580" y="2034810"/>
            <a:ext cx="244848" cy="191182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96638" y="2043374"/>
            <a:ext cx="244848" cy="191182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 2(강조선) 20"/>
          <p:cNvSpPr/>
          <p:nvPr/>
        </p:nvSpPr>
        <p:spPr>
          <a:xfrm>
            <a:off x="3039332" y="1642827"/>
            <a:ext cx="2138844" cy="30879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698"/>
              <a:gd name="adj6" fmla="val -3131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2" name="설명선 2(강조선) 21"/>
          <p:cNvSpPr/>
          <p:nvPr/>
        </p:nvSpPr>
        <p:spPr>
          <a:xfrm>
            <a:off x="3258637" y="1980546"/>
            <a:ext cx="1446927" cy="30879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864"/>
              <a:gd name="adj6" fmla="val -3344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선택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142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9589" y="950507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로컬 알림 기능 권한 설정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" y="204910"/>
            <a:ext cx="7886700" cy="748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latin typeface="+mj-ea"/>
              </a:rPr>
              <a:t>iOS – </a:t>
            </a:r>
            <a:r>
              <a:rPr lang="ko-KR" altLang="en-US" sz="4000" b="1" dirty="0" err="1">
                <a:latin typeface="+mj-ea"/>
              </a:rPr>
              <a:t>엔젤카페</a:t>
            </a:r>
            <a:r>
              <a:rPr lang="ko-KR" altLang="en-US" sz="4000" b="1" dirty="0">
                <a:latin typeface="+mj-ea"/>
              </a:rPr>
              <a:t> 앱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7619" y="919050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장바구니 내용 수정 및 주문하기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5049"/>
            <a:ext cx="3404771" cy="602238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59" y="1045049"/>
            <a:ext cx="3404771" cy="6022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2" t="39734" r="22771" b="42142"/>
          <a:stretch/>
        </p:blipFill>
        <p:spPr>
          <a:xfrm>
            <a:off x="6894237" y="2576763"/>
            <a:ext cx="2188396" cy="13150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39842" r="22803" b="42481"/>
          <a:stretch/>
        </p:blipFill>
        <p:spPr>
          <a:xfrm>
            <a:off x="6894237" y="3936428"/>
            <a:ext cx="2188396" cy="1241494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353572" y="5656809"/>
            <a:ext cx="1339737" cy="272189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2(강조선) 22"/>
          <p:cNvSpPr/>
          <p:nvPr/>
        </p:nvSpPr>
        <p:spPr>
          <a:xfrm>
            <a:off x="7083462" y="5391034"/>
            <a:ext cx="1911275" cy="21656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7549"/>
              <a:gd name="adj6" fmla="val -7147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주문자 정보 입력</a:t>
            </a:r>
            <a:endParaRPr lang="ko-KR" altLang="en-US" dirty="0"/>
          </a:p>
        </p:txBody>
      </p:sp>
      <p:sp>
        <p:nvSpPr>
          <p:cNvPr id="28" name="설명선 2(강조선) 27"/>
          <p:cNvSpPr/>
          <p:nvPr/>
        </p:nvSpPr>
        <p:spPr>
          <a:xfrm>
            <a:off x="6922518" y="5896261"/>
            <a:ext cx="1671650" cy="1509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216"/>
              <a:gd name="adj6" fmla="val -2180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카페 운영 상태</a:t>
            </a:r>
            <a:endParaRPr lang="ko-KR" altLang="en-US" dirty="0"/>
          </a:p>
        </p:txBody>
      </p:sp>
      <p:sp>
        <p:nvSpPr>
          <p:cNvPr id="29" name="설명선 2(강조선) 28"/>
          <p:cNvSpPr/>
          <p:nvPr/>
        </p:nvSpPr>
        <p:spPr>
          <a:xfrm>
            <a:off x="7205802" y="1629494"/>
            <a:ext cx="1911275" cy="21656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0758"/>
              <a:gd name="adj6" fmla="val -5803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즐겨찾기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66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9589" y="92995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</a:t>
            </a:r>
            <a:r>
              <a:rPr lang="ko-KR" altLang="en-US" dirty="0" err="1" smtClean="0"/>
              <a:t>주문이력</a:t>
            </a:r>
            <a:r>
              <a:rPr lang="ko-KR" altLang="en-US" dirty="0" smtClean="0"/>
              <a:t> 및 상태 표시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25" y="1103716"/>
            <a:ext cx="3285136" cy="581077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" y="204910"/>
            <a:ext cx="7886700" cy="748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 smtClean="0">
                <a:latin typeface="+mj-ea"/>
              </a:rPr>
              <a:t>iOS – </a:t>
            </a:r>
            <a:r>
              <a:rPr lang="ko-KR" altLang="en-US" sz="4000" b="1" dirty="0" err="1">
                <a:latin typeface="+mj-ea"/>
              </a:rPr>
              <a:t>엔젤카페</a:t>
            </a:r>
            <a:r>
              <a:rPr lang="ko-KR" altLang="en-US" sz="4000" b="1" dirty="0">
                <a:latin typeface="+mj-ea"/>
              </a:rPr>
              <a:t> 앱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40075" y="919050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■ 백그라운드 상태에서 주문 상태 알림 </a:t>
            </a:r>
            <a:endParaRPr lang="ko-KR" altLang="en-US" dirty="0"/>
          </a:p>
        </p:txBody>
      </p:sp>
      <p:sp>
        <p:nvSpPr>
          <p:cNvPr id="29" name="설명선 2(강조선) 28"/>
          <p:cNvSpPr/>
          <p:nvPr/>
        </p:nvSpPr>
        <p:spPr>
          <a:xfrm>
            <a:off x="6937765" y="1686738"/>
            <a:ext cx="2205457" cy="31503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132"/>
              <a:gd name="adj6" fmla="val -3653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상태 변경 알림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" y="1158064"/>
            <a:ext cx="3222474" cy="569993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768535" y="3083693"/>
            <a:ext cx="430135" cy="142392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설명선 2(강조선) 16"/>
          <p:cNvSpPr/>
          <p:nvPr/>
        </p:nvSpPr>
        <p:spPr>
          <a:xfrm>
            <a:off x="3140112" y="2175530"/>
            <a:ext cx="1911275" cy="21656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199"/>
              <a:gd name="adj6" fmla="val -37075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상태 표시</a:t>
            </a:r>
            <a:endParaRPr lang="en-US" altLang="ko-KR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주문중</a:t>
            </a:r>
            <a:r>
              <a:rPr lang="en-US" altLang="ko-KR" sz="1100" dirty="0" smtClean="0"/>
              <a:t>/</a:t>
            </a:r>
            <a:r>
              <a:rPr lang="ko-KR" altLang="en-US" sz="1100" dirty="0" err="1" smtClean="0"/>
              <a:t>제조완료</a:t>
            </a:r>
            <a:r>
              <a:rPr lang="en-US" altLang="ko-KR" sz="1100" dirty="0" smtClean="0"/>
              <a:t>/</a:t>
            </a:r>
            <a:r>
              <a:rPr lang="ko-KR" altLang="en-US" sz="1100" dirty="0" err="1" smtClean="0"/>
              <a:t>거래완료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8" name="설명선 2(강조선) 17"/>
          <p:cNvSpPr/>
          <p:nvPr/>
        </p:nvSpPr>
        <p:spPr>
          <a:xfrm>
            <a:off x="3176402" y="3344232"/>
            <a:ext cx="1911275" cy="2927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479"/>
              <a:gd name="adj6" fmla="val -50513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상세 표시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21123" r="4260" b="50713"/>
          <a:stretch/>
        </p:blipFill>
        <p:spPr>
          <a:xfrm>
            <a:off x="1215466" y="3660295"/>
            <a:ext cx="2897313" cy="193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모서리가 둥근 직사각형 19"/>
          <p:cNvSpPr/>
          <p:nvPr/>
        </p:nvSpPr>
        <p:spPr>
          <a:xfrm>
            <a:off x="5686402" y="2987972"/>
            <a:ext cx="632204" cy="618237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22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22" y="78378"/>
            <a:ext cx="7510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앱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안드로이드</a:t>
            </a:r>
            <a:r>
              <a:rPr lang="en-US" altLang="ko-KR" sz="4000" dirty="0" smtClean="0"/>
              <a:t>)</a:t>
            </a:r>
            <a:r>
              <a:rPr lang="ko-KR" altLang="en-US" sz="4000" dirty="0" smtClean="0"/>
              <a:t> 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905692"/>
            <a:ext cx="3021875" cy="5444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81" y="2264228"/>
            <a:ext cx="6226629" cy="38916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39884" y="2476204"/>
            <a:ext cx="5207726" cy="41684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b="1" dirty="0" smtClean="0"/>
              <a:t>&lt; </a:t>
            </a:r>
            <a:r>
              <a:rPr lang="ko-KR" altLang="en-US" b="1" dirty="0" smtClean="0"/>
              <a:t>기능 소개 </a:t>
            </a:r>
            <a:r>
              <a:rPr lang="en-US" altLang="ko-KR" b="1" dirty="0" smtClean="0"/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공지사항 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출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퇴근 공지사항 등록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수정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삭제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정류소 정보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정류소 등록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삭제 및 </a:t>
            </a:r>
            <a:r>
              <a:rPr lang="ko-KR" altLang="en-US" sz="1600" dirty="0" err="1" smtClean="0"/>
              <a:t>위치뷰</a:t>
            </a:r>
            <a:r>
              <a:rPr lang="en-US" altLang="ko-KR" sz="1400" dirty="0" smtClean="0"/>
              <a:t>                 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 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</a:t>
            </a:r>
            <a:r>
              <a:rPr lang="ko-KR" altLang="en-US" sz="1400" dirty="0" smtClean="0"/>
              <a:t>예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캐논 </a:t>
            </a:r>
            <a:r>
              <a:rPr lang="ko-KR" altLang="en-US" sz="1400" dirty="0" err="1" smtClean="0"/>
              <a:t>안산사업소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위도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경도 </a:t>
            </a:r>
            <a:r>
              <a:rPr lang="en-US" altLang="ko-KR" sz="1400" dirty="0" smtClean="0"/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버스 정보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운행 노선 등록</a:t>
            </a:r>
            <a:r>
              <a:rPr lang="en-US" altLang="ko-KR" sz="1600" dirty="0"/>
              <a:t>/ </a:t>
            </a:r>
            <a:r>
              <a:rPr lang="ko-KR" altLang="en-US" sz="1600" dirty="0"/>
              <a:t>수정</a:t>
            </a:r>
            <a:r>
              <a:rPr lang="en-US" altLang="ko-KR" sz="1600" dirty="0"/>
              <a:t>/ </a:t>
            </a:r>
            <a:r>
              <a:rPr lang="ko-KR" altLang="en-US" sz="1600" dirty="0"/>
              <a:t>삭제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400" dirty="0" smtClean="0"/>
              <a:t>운행 </a:t>
            </a:r>
            <a:r>
              <a:rPr lang="ko-KR" altLang="en-US" sz="1400" dirty="0"/>
              <a:t>노선의 </a:t>
            </a:r>
            <a:r>
              <a:rPr lang="ko-KR" altLang="en-US" sz="1400" dirty="0" smtClean="0"/>
              <a:t>각 정류소 </a:t>
            </a:r>
            <a:r>
              <a:rPr lang="ko-KR" altLang="en-US" sz="1400" dirty="0"/>
              <a:t>및 도착 시간 설정 가능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예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시화 방향</a:t>
            </a:r>
            <a:r>
              <a:rPr lang="en-US" altLang="ko-KR" sz="1400" dirty="0" smtClean="0"/>
              <a:t>_03.25(</a:t>
            </a:r>
            <a:r>
              <a:rPr lang="ko-KR" altLang="en-US" sz="1400" dirty="0" err="1" smtClean="0"/>
              <a:t>미운행</a:t>
            </a:r>
            <a:r>
              <a:rPr lang="en-US" altLang="ko-KR" sz="1400" dirty="0" smtClean="0"/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그룹 정보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운행 중인 버스 그룹 </a:t>
            </a:r>
            <a:r>
              <a:rPr lang="ko-KR" altLang="en-US" sz="1600" dirty="0"/>
              <a:t>등록</a:t>
            </a:r>
            <a:r>
              <a:rPr lang="en-US" altLang="ko-KR" sz="1600" dirty="0"/>
              <a:t>/ </a:t>
            </a:r>
            <a:r>
              <a:rPr lang="ko-KR" altLang="en-US" sz="1600" dirty="0"/>
              <a:t>수정</a:t>
            </a:r>
            <a:r>
              <a:rPr lang="en-US" altLang="ko-KR" sz="1600" dirty="0"/>
              <a:t>/ </a:t>
            </a:r>
            <a:r>
              <a:rPr lang="ko-KR" altLang="en-US" sz="1600" dirty="0"/>
              <a:t>삭제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(</a:t>
            </a:r>
            <a:r>
              <a:rPr lang="ko-KR" altLang="en-US" sz="1400" dirty="0" smtClean="0"/>
              <a:t>그룹 별 버스 방향의 설정 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실시간 운행 현황 확인 가능 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통계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기간별 기사님의 운행 현황  및 탑승자의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             </a:t>
            </a:r>
            <a:r>
              <a:rPr lang="ko-KR" altLang="en-US" sz="1600" dirty="0" smtClean="0"/>
              <a:t>이용현황을 한눈에 확인 가능 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360020" y="1192171"/>
            <a:ext cx="6061275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err="1" smtClean="0"/>
              <a:t>안산사업소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멤버스</a:t>
            </a:r>
            <a:r>
              <a:rPr lang="ko-KR" altLang="en-US" b="1" dirty="0" smtClean="0"/>
              <a:t> 앱 중 셔틀버스의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를 관리를 위한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관리자 앱을 안드로이드 기반의 태블릿 앱으로 구현함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62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22" y="78378"/>
            <a:ext cx="6330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</a:t>
            </a:r>
            <a:r>
              <a:rPr lang="en-US" altLang="ko-KR" sz="4000" dirty="0" smtClean="0"/>
              <a:t>- </a:t>
            </a:r>
            <a:r>
              <a:rPr lang="ko-KR" altLang="en-US" sz="4000" dirty="0" smtClean="0"/>
              <a:t>공지사항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1379526"/>
            <a:ext cx="7036526" cy="43978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3619" r="20476" b="15676"/>
          <a:stretch/>
        </p:blipFill>
        <p:spPr>
          <a:xfrm>
            <a:off x="4819641" y="3486693"/>
            <a:ext cx="4032067" cy="30670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1131" y="4110445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92D050"/>
                </a:solidFill>
              </a:rPr>
              <a:t>출퇴근 분류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218" y="898229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출근</a:t>
            </a:r>
            <a:r>
              <a:rPr lang="en-US" altLang="ko-KR" dirty="0" smtClean="0"/>
              <a:t>/ </a:t>
            </a:r>
            <a:r>
              <a:rPr lang="ko-KR" altLang="en-US" dirty="0" smtClean="0"/>
              <a:t>퇴근의 공지사항 </a:t>
            </a:r>
            <a:endParaRPr lang="ko-KR" altLang="en-US" dirty="0"/>
          </a:p>
        </p:txBody>
      </p:sp>
      <p:pic>
        <p:nvPicPr>
          <p:cNvPr id="9" name="그림 8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3577" y="2550177"/>
            <a:ext cx="465992" cy="686507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6835674" y="2127561"/>
            <a:ext cx="1655183" cy="467594"/>
          </a:xfrm>
          <a:prstGeom prst="wedgeRectCallout">
            <a:avLst>
              <a:gd name="adj1" fmla="val -61872"/>
              <a:gd name="adj2" fmla="val 1030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길게 눌러 편집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11" name="사각형 설명선 10"/>
          <p:cNvSpPr/>
          <p:nvPr/>
        </p:nvSpPr>
        <p:spPr>
          <a:xfrm>
            <a:off x="7049311" y="3040924"/>
            <a:ext cx="1655183" cy="467594"/>
          </a:xfrm>
          <a:prstGeom prst="wedgeRectCallout">
            <a:avLst>
              <a:gd name="adj1" fmla="val -62398"/>
              <a:gd name="adj2" fmla="val 13842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Dialog </a:t>
            </a:r>
            <a:r>
              <a:rPr lang="ko-KR" altLang="en-US" sz="1200" dirty="0" smtClean="0"/>
              <a:t>등록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03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22" y="78378"/>
            <a:ext cx="7056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</a:t>
            </a:r>
            <a:r>
              <a:rPr lang="en-US" altLang="ko-KR" sz="4000" dirty="0" smtClean="0"/>
              <a:t>– </a:t>
            </a:r>
            <a:r>
              <a:rPr lang="ko-KR" altLang="en-US" sz="4000" dirty="0" smtClean="0"/>
              <a:t>정류소 정보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334588"/>
            <a:ext cx="6061166" cy="37882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t="18800" r="23237" b="20857"/>
          <a:stretch/>
        </p:blipFill>
        <p:spPr>
          <a:xfrm>
            <a:off x="966651" y="3901440"/>
            <a:ext cx="3666309" cy="2797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15" y="3901440"/>
            <a:ext cx="3969366" cy="2797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18" y="898229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정류소명</a:t>
            </a:r>
            <a:r>
              <a:rPr lang="ko-KR" altLang="en-US" dirty="0" smtClean="0"/>
              <a:t> 및 위치 등록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경도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96349" y="4058194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92D050"/>
                </a:solidFill>
              </a:rPr>
              <a:t>Custom Dialog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로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r>
              <a:rPr lang="ko-KR" altLang="en-US" sz="1400" b="1" dirty="0" smtClean="0">
                <a:solidFill>
                  <a:srgbClr val="92D050"/>
                </a:solidFill>
              </a:rPr>
              <a:t>정류소 등록 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/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수정</a:t>
            </a:r>
            <a:endParaRPr lang="en-US" altLang="ko-KR" sz="1400" b="1" dirty="0" smtClean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4006" y="2998034"/>
            <a:ext cx="2100255" cy="738664"/>
          </a:xfrm>
          <a:prstGeom prst="wedgeRectCallout">
            <a:avLst>
              <a:gd name="adj1" fmla="val -15442"/>
              <a:gd name="adj2" fmla="val 10140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리스트의 아이템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MapView</a:t>
            </a:r>
            <a:r>
              <a:rPr lang="ko-KR" altLang="en-US" sz="1400" dirty="0" smtClean="0">
                <a:solidFill>
                  <a:schemeClr val="tx1"/>
                </a:solidFill>
              </a:rPr>
              <a:t>로 해당 정거장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위치 확인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10" name="그림 9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857" y="2885448"/>
            <a:ext cx="465992" cy="6865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9853" y="1939093"/>
            <a:ext cx="2000869" cy="523220"/>
          </a:xfrm>
          <a:prstGeom prst="wedgeRectCallout">
            <a:avLst>
              <a:gd name="adj1" fmla="val -50272"/>
              <a:gd name="adj2" fmla="val 10140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한번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위치확인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길게 눌러 편집 및 삭제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4" y="1576257"/>
            <a:ext cx="6839712" cy="4274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422" y="78378"/>
            <a:ext cx="6543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</a:t>
            </a:r>
            <a:r>
              <a:rPr lang="en-US" altLang="ko-KR" sz="4000" dirty="0" smtClean="0"/>
              <a:t>– </a:t>
            </a:r>
            <a:r>
              <a:rPr lang="ko-KR" altLang="en-US" sz="4000" dirty="0" smtClean="0"/>
              <a:t>버스 정보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33" y="3423533"/>
            <a:ext cx="5451564" cy="3407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18" y="837266"/>
            <a:ext cx="8678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운행 방향 별 운행 상태 확인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마지막 운행 날짜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현재 운행 여부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버스 라인 상세 페이지에서 운행 </a:t>
            </a:r>
            <a:r>
              <a:rPr lang="ko-KR" altLang="en-US" dirty="0"/>
              <a:t>방향 별 버스 등록</a:t>
            </a:r>
            <a:r>
              <a:rPr lang="en-US" altLang="ko-KR" dirty="0"/>
              <a:t>(</a:t>
            </a:r>
            <a:r>
              <a:rPr lang="ko-KR" altLang="en-US" dirty="0"/>
              <a:t>정류소 및 도착 예정시간 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7" name="그림 6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807" y="2704747"/>
            <a:ext cx="465992" cy="686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5382" y="2443137"/>
            <a:ext cx="2327881" cy="523220"/>
          </a:xfrm>
          <a:prstGeom prst="wedgeRectCallout">
            <a:avLst>
              <a:gd name="adj1" fmla="val -52891"/>
              <a:gd name="adj2" fmla="val 830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한번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버스라인상세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길게 눌러 편집 및 삭제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019" y="3423533"/>
            <a:ext cx="1741182" cy="738664"/>
          </a:xfrm>
          <a:prstGeom prst="wedgeRectCallout">
            <a:avLst>
              <a:gd name="adj1" fmla="val -13610"/>
              <a:gd name="adj2" fmla="val 10306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길게 눌러 위 아래로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드래그</a:t>
            </a:r>
            <a:r>
              <a:rPr lang="en-US" altLang="ko-KR" sz="1400" dirty="0" smtClean="0">
                <a:solidFill>
                  <a:schemeClr val="tx1"/>
                </a:solidFill>
              </a:rPr>
              <a:t>&amp;</a:t>
            </a:r>
            <a:r>
              <a:rPr lang="ko-KR" altLang="en-US" sz="1400" dirty="0" smtClean="0">
                <a:solidFill>
                  <a:schemeClr val="tx1"/>
                </a:solidFill>
              </a:rPr>
              <a:t>드롭 으로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정류소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순서 수정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932" y="5527422"/>
            <a:ext cx="451228" cy="4382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076" y="4291798"/>
            <a:ext cx="452878" cy="5333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86223" y="5156048"/>
            <a:ext cx="2148345" cy="523220"/>
          </a:xfrm>
          <a:prstGeom prst="wedgeRectCallout">
            <a:avLst>
              <a:gd name="adj1" fmla="val -51490"/>
              <a:gd name="adj2" fmla="val 7643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왼쪽으로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오른쪽으로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삭제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4464" y="5965652"/>
            <a:ext cx="1354858" cy="523220"/>
          </a:xfrm>
          <a:prstGeom prst="wedgeRectCallout">
            <a:avLst>
              <a:gd name="adj1" fmla="val -74856"/>
              <a:gd name="adj2" fmla="val 314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EDIT </a:t>
            </a:r>
            <a:r>
              <a:rPr lang="ko-KR" altLang="en-US" sz="1400" dirty="0" smtClean="0">
                <a:solidFill>
                  <a:schemeClr val="tx1"/>
                </a:solidFill>
              </a:rPr>
              <a:t>로 한번에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DB </a:t>
            </a:r>
            <a:r>
              <a:rPr lang="ko-KR" altLang="en-US" sz="1400" dirty="0" smtClean="0">
                <a:solidFill>
                  <a:schemeClr val="tx1"/>
                </a:solidFill>
              </a:rPr>
              <a:t>업데이트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6480" y="6136325"/>
            <a:ext cx="2064094" cy="646331"/>
          </a:xfrm>
          <a:prstGeom prst="wedgeRectCallout">
            <a:avLst>
              <a:gd name="adj1" fmla="val 79619"/>
              <a:gd name="adj2" fmla="val -955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Back &amp; </a:t>
            </a:r>
            <a:r>
              <a:rPr lang="ko-KR" altLang="en-US" sz="1200" dirty="0" smtClean="0">
                <a:solidFill>
                  <a:schemeClr val="tx1"/>
                </a:solidFill>
              </a:rPr>
              <a:t>뒤로 가기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버튼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</a:rPr>
              <a:t> 변경사항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있을 경우 확인 메시지 띄움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" y="1534599"/>
            <a:ext cx="6557555" cy="4098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68" y="3475264"/>
            <a:ext cx="5406281" cy="337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422" y="78378"/>
            <a:ext cx="6543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</a:t>
            </a:r>
            <a:r>
              <a:rPr lang="en-US" altLang="ko-KR" sz="4000" dirty="0" smtClean="0"/>
              <a:t>– </a:t>
            </a:r>
            <a:r>
              <a:rPr lang="ko-KR" altLang="en-US" sz="4000" dirty="0" smtClean="0"/>
              <a:t>그룹 정보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26422" y="854327"/>
            <a:ext cx="816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노선별</a:t>
            </a:r>
            <a:r>
              <a:rPr lang="ko-KR" altLang="en-US" dirty="0" smtClean="0"/>
              <a:t> 정보 및 현재 운행 그룹 정보 </a:t>
            </a:r>
            <a:r>
              <a:rPr lang="en-US" altLang="ko-KR" dirty="0"/>
              <a:t> </a:t>
            </a:r>
            <a:r>
              <a:rPr lang="ko-KR" altLang="en-US" dirty="0" smtClean="0"/>
              <a:t>및 </a:t>
            </a:r>
            <a:endParaRPr lang="en-US" altLang="ko-KR" dirty="0" smtClean="0"/>
          </a:p>
          <a:p>
            <a:r>
              <a:rPr lang="en-US" altLang="ko-KR" dirty="0" smtClean="0"/>
              <a:t>                                                           </a:t>
            </a:r>
            <a:r>
              <a:rPr lang="ko-KR" altLang="en-US" dirty="0" smtClean="0"/>
              <a:t>운행 그룹 상세 페이지에서  운행 방향 등록 가능 </a:t>
            </a:r>
            <a:endParaRPr lang="ko-KR" altLang="en-US" dirty="0"/>
          </a:p>
        </p:txBody>
      </p:sp>
      <p:pic>
        <p:nvPicPr>
          <p:cNvPr id="6" name="그림 5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798" y="2703276"/>
            <a:ext cx="465992" cy="686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1752" y="2129054"/>
            <a:ext cx="2408032" cy="738664"/>
          </a:xfrm>
          <a:prstGeom prst="wedgeRectCallout">
            <a:avLst>
              <a:gd name="adj1" fmla="val -52891"/>
              <a:gd name="adj2" fmla="val 830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한번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터치시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운행 그룹 상세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길게 눌러 삭제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현재 운행 중인 노선 표시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8" name="그림 7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5582" y="5216460"/>
            <a:ext cx="465992" cy="686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9776" y="4161771"/>
            <a:ext cx="1763595" cy="738664"/>
          </a:xfrm>
          <a:prstGeom prst="wedgeRectCallout">
            <a:avLst>
              <a:gd name="adj1" fmla="val -52891"/>
              <a:gd name="adj2" fmla="val 830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운행중인 그룹의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운행 방향 별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운행 현황 확인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810" y="4792675"/>
            <a:ext cx="1763595" cy="307777"/>
          </a:xfrm>
          <a:prstGeom prst="wedgeRectCallout">
            <a:avLst>
              <a:gd name="adj1" fmla="val -15362"/>
              <a:gd name="adj2" fmla="val 9488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길게 눌러 </a:t>
            </a:r>
            <a:r>
              <a:rPr lang="ko-KR" altLang="en-US" sz="1400" smtClean="0">
                <a:solidFill>
                  <a:schemeClr val="tx1"/>
                </a:solidFill>
              </a:rPr>
              <a:t>편집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</a:rPr>
              <a:t>삭제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6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/>
              <a:t>Symbols</a:t>
            </a:r>
            <a:endParaRPr lang="ko-KR" altLang="en-US" sz="4000" b="1" dirty="0"/>
          </a:p>
        </p:txBody>
      </p:sp>
      <p:sp>
        <p:nvSpPr>
          <p:cNvPr id="4" name="직사각형 3"/>
          <p:cNvSpPr/>
          <p:nvPr/>
        </p:nvSpPr>
        <p:spPr>
          <a:xfrm>
            <a:off x="3206094" y="5528226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Demo &amp; Conference Day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56" y="1845972"/>
            <a:ext cx="3736665" cy="3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7" y="1475015"/>
            <a:ext cx="8334103" cy="5208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422" y="78378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셔틀버스 관리자 </a:t>
            </a:r>
            <a:r>
              <a:rPr lang="en-US" altLang="ko-KR" sz="4000" dirty="0" smtClean="0"/>
              <a:t>– </a:t>
            </a:r>
            <a:r>
              <a:rPr lang="ko-KR" altLang="en-US" sz="4000" dirty="0" smtClean="0"/>
              <a:t>통계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26422" y="828200"/>
            <a:ext cx="784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기사님의 운행 현황 확인 및 탑승자의 운행 방향 별 이용현황 확인 가능</a:t>
            </a:r>
            <a:endParaRPr lang="en-US" altLang="ko-KR" dirty="0" smtClean="0"/>
          </a:p>
          <a:p>
            <a:r>
              <a:rPr lang="en-US" altLang="ko-KR" dirty="0" smtClean="0"/>
              <a:t>     (</a:t>
            </a:r>
            <a:r>
              <a:rPr lang="ko-KR" altLang="en-US" dirty="0" smtClean="0"/>
              <a:t>기사님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운행 방향 선택 시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업데이트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탑승자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방향 </a:t>
            </a:r>
            <a:r>
              <a:rPr lang="ko-KR" altLang="en-US" dirty="0" err="1" smtClean="0"/>
              <a:t>확인시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UUID </a:t>
            </a:r>
            <a:r>
              <a:rPr lang="ko-KR" altLang="en-US" dirty="0" smtClean="0"/>
              <a:t>취득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1977" y="1920622"/>
            <a:ext cx="2319866" cy="307777"/>
          </a:xfrm>
          <a:prstGeom prst="wedgeRectCallout">
            <a:avLst>
              <a:gd name="adj1" fmla="val -52891"/>
              <a:gd name="adj2" fmla="val 830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원하는 기간으로 선택 가능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4924" y="3918695"/>
            <a:ext cx="3985386" cy="523220"/>
          </a:xfrm>
          <a:prstGeom prst="wedgeRectCallout">
            <a:avLst>
              <a:gd name="adj1" fmla="val -56553"/>
              <a:gd name="adj2" fmla="val 3649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마지막 날 이용 현황 집계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기간을 선택하여 일주일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한달 간 정보 확인 가능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7" name="그림 6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2478" y="4366614"/>
            <a:ext cx="465992" cy="686507"/>
          </a:xfrm>
          <a:prstGeom prst="rect">
            <a:avLst/>
          </a:prstGeom>
        </p:spPr>
      </p:pic>
      <p:pic>
        <p:nvPicPr>
          <p:cNvPr id="8" name="그림 7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871" y="2353602"/>
            <a:ext cx="465992" cy="686507"/>
          </a:xfrm>
          <a:prstGeom prst="rect">
            <a:avLst/>
          </a:prstGeom>
        </p:spPr>
      </p:pic>
      <p:pic>
        <p:nvPicPr>
          <p:cNvPr id="9" name="그림 8" descr="Sitios web - Ingeniería - Guías temáticas at Pontificia Universidad Católica de ...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7617" y="2821573"/>
            <a:ext cx="465992" cy="6865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9719" y="2262046"/>
            <a:ext cx="1675459" cy="461665"/>
          </a:xfrm>
          <a:prstGeom prst="wedgeRectCallout">
            <a:avLst>
              <a:gd name="adj1" fmla="val -29861"/>
              <a:gd name="adj2" fmla="val 5413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해당 하는 날의 운행한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방향 정보 확인 가능 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0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025263" y="3890637"/>
            <a:ext cx="4409023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smtClean="0">
                <a:latin typeface="Arial Black" panose="020B0A04020102020204" pitchFamily="34" charset="0"/>
              </a:rPr>
              <a:t>AGV </a:t>
            </a:r>
            <a:r>
              <a:rPr lang="ko-KR" altLang="en-US" sz="4400" dirty="0" smtClean="0">
                <a:latin typeface="Arial Black" panose="020B0A04020102020204" pitchFamily="34" charset="0"/>
              </a:rPr>
              <a:t>자주개발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9620" y="160256"/>
            <a:ext cx="591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Depth</a:t>
            </a:r>
            <a:r>
              <a:rPr lang="ko-KR" altLang="en-US" sz="3200" dirty="0" smtClean="0"/>
              <a:t> 카메라 검토</a:t>
            </a:r>
            <a:endParaRPr lang="ko-KR" altLang="en-US" sz="3200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7" y="777234"/>
            <a:ext cx="1142623" cy="644508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10" y="4685136"/>
            <a:ext cx="5496692" cy="178142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464905" y="5141839"/>
            <a:ext cx="344556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8" idx="3"/>
          </p:cNvCxnSpPr>
          <p:nvPr/>
        </p:nvCxnSpPr>
        <p:spPr>
          <a:xfrm flipH="1">
            <a:off x="2067339" y="5402002"/>
            <a:ext cx="448025" cy="501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1007165" y="5903342"/>
            <a:ext cx="10601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3887" y="5575848"/>
            <a:ext cx="8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386272" y="5159972"/>
            <a:ext cx="344556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7" idx="5"/>
          </p:cNvCxnSpPr>
          <p:nvPr/>
        </p:nvCxnSpPr>
        <p:spPr>
          <a:xfrm>
            <a:off x="6680369" y="5420135"/>
            <a:ext cx="480951" cy="483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7161320" y="5901100"/>
            <a:ext cx="10601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1320" y="5575848"/>
            <a:ext cx="8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37183" y="6501179"/>
            <a:ext cx="393910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/>
              <a:t>&lt;ASTRA PRO Camera </a:t>
            </a:r>
            <a:r>
              <a:rPr lang="ko-KR" altLang="en-US" dirty="0" smtClean="0"/>
              <a:t>실물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115513" y="5015684"/>
            <a:ext cx="595095" cy="5601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717534" y="5004542"/>
            <a:ext cx="595095" cy="5601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551903" y="5004542"/>
            <a:ext cx="595095" cy="5601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728984" y="5014157"/>
            <a:ext cx="219923" cy="5601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24" idx="1"/>
          </p:cNvCxnSpPr>
          <p:nvPr/>
        </p:nvCxnSpPr>
        <p:spPr>
          <a:xfrm flipH="1" flipV="1">
            <a:off x="2515364" y="4650517"/>
            <a:ext cx="687299" cy="447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455190" y="4650738"/>
            <a:ext cx="10601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72269" y="4252424"/>
            <a:ext cx="136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IR Projector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2685" y="888448"/>
            <a:ext cx="6180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Spec.</a:t>
            </a:r>
            <a:endParaRPr lang="ko-KR" altLang="en-US" sz="2800" dirty="0"/>
          </a:p>
        </p:txBody>
      </p:sp>
      <p:cxnSp>
        <p:nvCxnSpPr>
          <p:cNvPr id="34" name="직선 연결선 33"/>
          <p:cNvCxnSpPr>
            <a:stCxn id="27" idx="0"/>
          </p:cNvCxnSpPr>
          <p:nvPr/>
        </p:nvCxnSpPr>
        <p:spPr>
          <a:xfrm flipH="1" flipV="1">
            <a:off x="3728984" y="4626569"/>
            <a:ext cx="109962" cy="387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757488" y="4644119"/>
            <a:ext cx="9752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68786" y="4063913"/>
            <a:ext cx="10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조도 </a:t>
            </a:r>
            <a:r>
              <a:rPr lang="en-US" altLang="ko-KR" sz="1400" b="1" dirty="0" smtClean="0"/>
              <a:t>Sensor(LDR)</a:t>
            </a:r>
            <a:endParaRPr lang="ko-KR" altLang="en-US" sz="1400" b="1" dirty="0"/>
          </a:p>
        </p:txBody>
      </p:sp>
      <p:cxnSp>
        <p:nvCxnSpPr>
          <p:cNvPr id="45" name="직선 연결선 44"/>
          <p:cNvCxnSpPr>
            <a:stCxn id="25" idx="0"/>
          </p:cNvCxnSpPr>
          <p:nvPr/>
        </p:nvCxnSpPr>
        <p:spPr>
          <a:xfrm flipH="1" flipV="1">
            <a:off x="4294781" y="4600168"/>
            <a:ext cx="720301" cy="404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4310863" y="4616847"/>
            <a:ext cx="1392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48907" y="4265689"/>
            <a:ext cx="20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RGB </a:t>
            </a:r>
            <a:r>
              <a:rPr lang="en-US" altLang="ko-KR" dirty="0"/>
              <a:t>Sensor(Camera)</a:t>
            </a:r>
            <a:endParaRPr lang="ko-KR" altLang="en-US" dirty="0"/>
          </a:p>
        </p:txBody>
      </p:sp>
      <p:cxnSp>
        <p:nvCxnSpPr>
          <p:cNvPr id="50" name="직선 연결선 49"/>
          <p:cNvCxnSpPr>
            <a:stCxn id="26" idx="0"/>
          </p:cNvCxnSpPr>
          <p:nvPr/>
        </p:nvCxnSpPr>
        <p:spPr>
          <a:xfrm flipV="1">
            <a:off x="5849451" y="4650517"/>
            <a:ext cx="148773" cy="354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5975284" y="4650517"/>
            <a:ext cx="1392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998224" y="4246566"/>
            <a:ext cx="189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IR </a:t>
            </a:r>
            <a:r>
              <a:rPr lang="ko-KR" altLang="en-US" dirty="0" smtClean="0"/>
              <a:t> </a:t>
            </a:r>
            <a:r>
              <a:rPr lang="en-US" altLang="ko-KR" dirty="0" smtClean="0"/>
              <a:t>Sensor(Camera)</a:t>
            </a:r>
            <a:endParaRPr lang="ko-KR" altLang="en-US" dirty="0"/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822311" y="1491812"/>
          <a:ext cx="7568848" cy="2412543"/>
        </p:xfrm>
        <a:graphic>
          <a:graphicData uri="http://schemas.openxmlformats.org/drawingml/2006/table">
            <a:tbl>
              <a:tblPr/>
              <a:tblGrid>
                <a:gridCol w="2244651">
                  <a:extLst>
                    <a:ext uri="{9D8B030D-6E8A-4147-A177-3AD203B41FA5}">
                      <a16:colId xmlns:a16="http://schemas.microsoft.com/office/drawing/2014/main" val="3666508139"/>
                    </a:ext>
                  </a:extLst>
                </a:gridCol>
                <a:gridCol w="2730991">
                  <a:extLst>
                    <a:ext uri="{9D8B030D-6E8A-4147-A177-3AD203B41FA5}">
                      <a16:colId xmlns:a16="http://schemas.microsoft.com/office/drawing/2014/main" val="2298342784"/>
                    </a:ext>
                  </a:extLst>
                </a:gridCol>
                <a:gridCol w="1646077">
                  <a:extLst>
                    <a:ext uri="{9D8B030D-6E8A-4147-A177-3AD203B41FA5}">
                      <a16:colId xmlns:a16="http://schemas.microsoft.com/office/drawing/2014/main" val="427442547"/>
                    </a:ext>
                  </a:extLst>
                </a:gridCol>
                <a:gridCol w="947129">
                  <a:extLst>
                    <a:ext uri="{9D8B030D-6E8A-4147-A177-3AD203B41FA5}">
                      <a16:colId xmlns:a16="http://schemas.microsoft.com/office/drawing/2014/main" val="1992440611"/>
                    </a:ext>
                  </a:extLst>
                </a:gridCol>
              </a:tblGrid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Product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Name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ASTRA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PRO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ASTRA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S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ASTRA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723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Range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0.6m –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8m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0.4m – 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2m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0.6m – 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8m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49376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FOV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dirty="0">
                          <a:effectLst/>
                          <a:latin typeface="+mj-ea"/>
                          <a:ea typeface="+mj-ea"/>
                        </a:rPr>
                        <a:t>60°H x 49.5°V x </a:t>
                      </a:r>
                      <a:r>
                        <a:rPr lang="pt-BR" sz="1200" b="1" dirty="0" smtClean="0">
                          <a:effectLst/>
                          <a:latin typeface="+mj-ea"/>
                          <a:ea typeface="+mj-ea"/>
                        </a:rPr>
                        <a:t>73°D</a:t>
                      </a:r>
                      <a:endParaRPr lang="pt-BR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198859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RGB Image Res.</a:t>
                      </a:r>
                      <a:br>
                        <a:rPr lang="en-US" sz="1200" dirty="0">
                          <a:effectLst/>
                          <a:latin typeface="+mj-ea"/>
                          <a:ea typeface="+mj-ea"/>
                        </a:rPr>
                      </a:b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1280 x 720 @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30fps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640 x 480 @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30fps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16151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Depth Image Res</a:t>
                      </a:r>
                      <a:r>
                        <a:rPr lang="en-US" sz="1200" dirty="0" smtClean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640 x 480 @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30fps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74869"/>
                  </a:ext>
                </a:extLst>
              </a:tr>
              <a:tr h="182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Power Supply</a:t>
                      </a: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USB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2.0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75827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j-ea"/>
                          <a:ea typeface="+mj-ea"/>
                        </a:rPr>
                        <a:t>Operating Systems</a:t>
                      </a:r>
                      <a:br>
                        <a:rPr lang="en-US" sz="1200" dirty="0">
                          <a:effectLst/>
                          <a:latin typeface="+mj-ea"/>
                          <a:ea typeface="+mj-ea"/>
                        </a:rPr>
                      </a:br>
                      <a:endParaRPr lang="en-US" sz="12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Android/Linux/Windows </a:t>
                      </a:r>
                      <a:r>
                        <a:rPr lang="en-US" sz="1200" b="1" dirty="0" smtClean="0">
                          <a:effectLst/>
                          <a:latin typeface="+mj-ea"/>
                          <a:ea typeface="+mj-ea"/>
                        </a:rPr>
                        <a:t>7/8/10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781479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SDK</a:t>
                      </a:r>
                      <a:br>
                        <a:rPr lang="en-US" sz="1200">
                          <a:effectLst/>
                          <a:latin typeface="+mj-ea"/>
                          <a:ea typeface="+mj-ea"/>
                        </a:rPr>
                      </a:br>
                      <a:endParaRPr lang="en-US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Astra SDK or </a:t>
                      </a:r>
                      <a:r>
                        <a:rPr lang="en-US" sz="1200" b="1" dirty="0" err="1" smtClean="0">
                          <a:effectLst/>
                          <a:latin typeface="+mj-ea"/>
                          <a:ea typeface="+mj-ea"/>
                        </a:rPr>
                        <a:t>OpenNI</a:t>
                      </a:r>
                      <a:endParaRPr lang="en-US" sz="12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44930"/>
                  </a:ext>
                </a:extLst>
              </a:tr>
              <a:tr h="194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j-ea"/>
                          <a:ea typeface="+mj-ea"/>
                        </a:rPr>
                        <a:t>Microphones</a:t>
                      </a:r>
                      <a:br>
                        <a:rPr lang="en-US" sz="1200">
                          <a:effectLst/>
                          <a:latin typeface="+mj-ea"/>
                          <a:ea typeface="+mj-ea"/>
                        </a:rPr>
                      </a:br>
                      <a:endParaRPr lang="en-US" sz="1200">
                        <a:effectLst/>
                        <a:latin typeface="+mj-ea"/>
                        <a:ea typeface="+mj-ea"/>
                      </a:endParaRP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j-ea"/>
                          <a:ea typeface="+mj-ea"/>
                        </a:rPr>
                        <a:t>2 (Built – in)</a:t>
                      </a:r>
                    </a:p>
                  </a:txBody>
                  <a:tcPr marL="51259" marR="512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344971"/>
                  </a:ext>
                </a:extLst>
              </a:tr>
            </a:tbl>
          </a:graphicData>
        </a:graphic>
      </p:graphicFrame>
      <p:sp>
        <p:nvSpPr>
          <p:cNvPr id="2" name="모서리가 둥근 사각형 설명선 1"/>
          <p:cNvSpPr/>
          <p:nvPr/>
        </p:nvSpPr>
        <p:spPr>
          <a:xfrm>
            <a:off x="3838946" y="1040946"/>
            <a:ext cx="1583645" cy="337616"/>
          </a:xfrm>
          <a:prstGeom prst="wedgeRoundRectCallout">
            <a:avLst>
              <a:gd name="adj1" fmla="val -21670"/>
              <a:gd name="adj2" fmla="val 821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CKBS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보유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1EA</a:t>
            </a:r>
            <a:endParaRPr lang="ko-KR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551" y="896835"/>
            <a:ext cx="82933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ORBBEC Astra </a:t>
            </a:r>
            <a:r>
              <a:rPr lang="en-US" altLang="ko-KR" sz="2800" dirty="0" smtClean="0"/>
              <a:t>Pro &amp; SLAM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ORBBEC Astra </a:t>
            </a:r>
            <a:r>
              <a:rPr lang="en-US" altLang="ko-KR" dirty="0" smtClean="0">
                <a:latin typeface="+mj-ea"/>
                <a:ea typeface="+mj-ea"/>
              </a:rPr>
              <a:t>Pro</a:t>
            </a:r>
            <a:r>
              <a:rPr lang="ko-KR" altLang="en-US" dirty="0" smtClean="0">
                <a:latin typeface="+mj-ea"/>
                <a:ea typeface="+mj-ea"/>
              </a:rPr>
              <a:t>를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사용하여 실내 </a:t>
            </a:r>
            <a:r>
              <a:rPr lang="ko-KR" altLang="en-US" dirty="0" err="1" smtClean="0">
                <a:latin typeface="+mj-ea"/>
                <a:ea typeface="+mj-ea"/>
              </a:rPr>
              <a:t>측위를</a:t>
            </a:r>
            <a:r>
              <a:rPr lang="ko-KR" altLang="en-US" dirty="0" smtClean="0">
                <a:latin typeface="+mj-ea"/>
                <a:ea typeface="+mj-ea"/>
              </a:rPr>
              <a:t> 구현한 사례가 많음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  <a:ea typeface="+mj-ea"/>
              </a:rPr>
              <a:t>ROS </a:t>
            </a:r>
            <a:r>
              <a:rPr lang="ko-KR" altLang="en-US" dirty="0" smtClean="0">
                <a:latin typeface="+mj-ea"/>
                <a:ea typeface="+mj-ea"/>
              </a:rPr>
              <a:t>패키지에 </a:t>
            </a:r>
            <a:r>
              <a:rPr lang="en-US" altLang="ko-KR" dirty="0" smtClean="0">
                <a:latin typeface="+mj-ea"/>
                <a:ea typeface="+mj-ea"/>
              </a:rPr>
              <a:t>ORBBEC Astra Pro </a:t>
            </a:r>
            <a:r>
              <a:rPr lang="ko-KR" altLang="en-US" dirty="0" smtClean="0">
                <a:latin typeface="+mj-ea"/>
                <a:ea typeface="+mj-ea"/>
              </a:rPr>
              <a:t>패키지가 포함되어 있고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smtClean="0">
                <a:latin typeface="+mj-ea"/>
                <a:ea typeface="+mj-ea"/>
              </a:rPr>
              <a:t>ⓐ </a:t>
            </a:r>
            <a:r>
              <a:rPr lang="ko-KR" altLang="en-US" dirty="0" smtClean="0">
                <a:latin typeface="+mj-ea"/>
                <a:ea typeface="+mj-ea"/>
              </a:rPr>
              <a:t>그림이 실제 </a:t>
            </a:r>
            <a:r>
              <a:rPr lang="en-US" altLang="ko-KR" dirty="0" smtClean="0">
                <a:latin typeface="+mj-ea"/>
                <a:ea typeface="+mj-ea"/>
              </a:rPr>
              <a:t>CKBS</a:t>
            </a:r>
            <a:r>
              <a:rPr lang="ko-KR" altLang="en-US" dirty="0" smtClean="0">
                <a:latin typeface="+mj-ea"/>
                <a:ea typeface="+mj-ea"/>
              </a:rPr>
              <a:t>에서 테스트한 그림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타사에서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Ⓑ 그림은 </a:t>
            </a:r>
            <a:r>
              <a:rPr lang="en-US" altLang="ko-KR" dirty="0">
                <a:latin typeface="+mj-ea"/>
                <a:ea typeface="+mj-ea"/>
              </a:rPr>
              <a:t>ORBBEC Astra </a:t>
            </a:r>
            <a:r>
              <a:rPr lang="en-US" altLang="ko-KR" dirty="0" smtClean="0">
                <a:latin typeface="+mj-ea"/>
                <a:ea typeface="+mj-ea"/>
              </a:rPr>
              <a:t>Pro</a:t>
            </a:r>
            <a:r>
              <a:rPr lang="ko-KR" altLang="en-US" dirty="0" smtClean="0">
                <a:latin typeface="+mj-ea"/>
                <a:ea typeface="+mj-ea"/>
              </a:rPr>
              <a:t>활용하여 </a:t>
            </a:r>
            <a:r>
              <a:rPr lang="en-US" altLang="ko-KR" dirty="0" smtClean="0">
                <a:latin typeface="+mj-ea"/>
                <a:ea typeface="+mj-ea"/>
              </a:rPr>
              <a:t>SLAM</a:t>
            </a:r>
            <a:r>
              <a:rPr lang="ko-KR" altLang="en-US" dirty="0" smtClean="0">
                <a:latin typeface="+mj-ea"/>
                <a:ea typeface="+mj-ea"/>
              </a:rPr>
              <a:t>을 실행한 그림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타사에서 구현한 부분을 봤을 때 </a:t>
            </a:r>
            <a:r>
              <a:rPr lang="en-US" altLang="ko-KR" dirty="0">
                <a:latin typeface="+mj-ea"/>
                <a:ea typeface="+mj-ea"/>
              </a:rPr>
              <a:t>ORBBEC Astra </a:t>
            </a:r>
            <a:r>
              <a:rPr lang="en-US" altLang="ko-KR" dirty="0" smtClean="0">
                <a:latin typeface="+mj-ea"/>
                <a:ea typeface="+mj-ea"/>
              </a:rPr>
              <a:t>Pro</a:t>
            </a:r>
            <a:r>
              <a:rPr lang="ko-KR" altLang="en-US" dirty="0" smtClean="0">
                <a:latin typeface="+mj-ea"/>
                <a:ea typeface="+mj-ea"/>
              </a:rPr>
              <a:t>를 사용하여 실내 </a:t>
            </a:r>
            <a:r>
              <a:rPr lang="ko-KR" altLang="en-US" dirty="0" err="1" smtClean="0">
                <a:latin typeface="+mj-ea"/>
                <a:ea typeface="+mj-ea"/>
              </a:rPr>
              <a:t>측위의</a:t>
            </a:r>
            <a:r>
              <a:rPr lang="ko-KR" altLang="en-US" dirty="0" smtClean="0">
                <a:latin typeface="+mj-ea"/>
                <a:ea typeface="+mj-ea"/>
              </a:rPr>
              <a:t> 구현이 가능 할 것으로 판단됨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9620" y="160256"/>
            <a:ext cx="591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Depth</a:t>
            </a:r>
            <a:r>
              <a:rPr lang="ko-KR" altLang="en-US" sz="3200" dirty="0" smtClean="0"/>
              <a:t> 카메라 검토</a:t>
            </a:r>
            <a:endParaRPr lang="ko-KR" altLang="en-US" sz="32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6"/>
          <a:stretch/>
        </p:blipFill>
        <p:spPr>
          <a:xfrm>
            <a:off x="4501297" y="3333495"/>
            <a:ext cx="4457173" cy="3125337"/>
          </a:xfrm>
          <a:prstGeom prst="rect">
            <a:avLst/>
          </a:prstGeom>
        </p:spPr>
      </p:pic>
      <p:pic>
        <p:nvPicPr>
          <p:cNvPr id="6" name="내용 개체 틀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27"/>
          <a:stretch/>
        </p:blipFill>
        <p:spPr>
          <a:xfrm>
            <a:off x="168622" y="3333496"/>
            <a:ext cx="4257842" cy="3125337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7" y="777234"/>
            <a:ext cx="1142623" cy="6445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503" y="6458832"/>
            <a:ext cx="417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Rviz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Depth </a:t>
            </a:r>
            <a:r>
              <a:rPr lang="ko-KR" altLang="en-US" dirty="0" smtClean="0"/>
              <a:t>시뮬레이션</a:t>
            </a:r>
            <a:r>
              <a:rPr lang="en-US" altLang="ko-KR" dirty="0"/>
              <a:t>(ROS Base)&gt;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82698" y="6458832"/>
            <a:ext cx="409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&lt;ORBBEC Astra Pro &amp; </a:t>
            </a:r>
            <a:r>
              <a:rPr lang="en-US" altLang="ko-KR" dirty="0" smtClean="0"/>
              <a:t>SLAM(ROS Base)&gt;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8622" y="2897383"/>
            <a:ext cx="69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ⓐ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67231" y="2890403"/>
            <a:ext cx="69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ⓑ</a:t>
            </a:r>
            <a:endParaRPr lang="ko-KR" altLang="en-US" sz="24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4204108" y="4558748"/>
            <a:ext cx="2525774" cy="45791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08958" y="3078559"/>
            <a:ext cx="259173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en-US" altLang="ko-KR" sz="1300" b="1" dirty="0" err="1" smtClean="0">
                <a:solidFill>
                  <a:srgbClr val="FF0000"/>
                </a:solidFill>
                <a:latin typeface="+mj-ea"/>
                <a:ea typeface="+mj-ea"/>
              </a:rPr>
              <a:t>Rviz</a:t>
            </a:r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</a:rPr>
              <a:t> : R</a:t>
            </a:r>
            <a:r>
              <a:rPr lang="en-US" altLang="ko-KR" sz="1300" b="1" dirty="0" smtClean="0">
                <a:latin typeface="+mj-ea"/>
                <a:ea typeface="+mj-ea"/>
              </a:rPr>
              <a:t>OS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 Vi</a:t>
            </a:r>
            <a:r>
              <a:rPr lang="en-US" altLang="ko-KR" sz="1300" b="1" dirty="0">
                <a:latin typeface="+mj-ea"/>
                <a:ea typeface="+mj-ea"/>
              </a:rPr>
              <a:t>suali</a:t>
            </a:r>
            <a:r>
              <a:rPr lang="en-US" altLang="ko-KR" sz="1300" b="1" dirty="0">
                <a:solidFill>
                  <a:srgbClr val="FF0000"/>
                </a:solidFill>
                <a:latin typeface="+mj-ea"/>
                <a:ea typeface="+mj-ea"/>
              </a:rPr>
              <a:t>z</a:t>
            </a:r>
            <a:r>
              <a:rPr lang="en-US" altLang="ko-KR" sz="1300" b="1" dirty="0">
                <a:latin typeface="+mj-ea"/>
                <a:ea typeface="+mj-ea"/>
              </a:rPr>
              <a:t>ation </a:t>
            </a:r>
            <a:r>
              <a:rPr lang="en-US" altLang="ko-KR" sz="1300" b="1" dirty="0" smtClean="0">
                <a:latin typeface="+mj-ea"/>
                <a:ea typeface="+mj-ea"/>
              </a:rPr>
              <a:t>Tool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440" y="4626722"/>
            <a:ext cx="257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</a:rPr>
              <a:t>SLAM </a:t>
            </a:r>
            <a:r>
              <a:rPr lang="ko-KR" altLang="en-US" sz="1600" b="1" dirty="0" smtClean="0">
                <a:latin typeface="+mj-ea"/>
                <a:ea typeface="+mj-ea"/>
              </a:rPr>
              <a:t>알고리즘 적용</a:t>
            </a:r>
            <a:r>
              <a:rPr lang="en-US" altLang="ko-KR" sz="1600" b="1" dirty="0" smtClean="0">
                <a:latin typeface="+mj-ea"/>
                <a:ea typeface="+mj-ea"/>
              </a:rPr>
              <a:t>(3D)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9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7" y="777234"/>
            <a:ext cx="1142623" cy="644508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" y="2517458"/>
            <a:ext cx="5401406" cy="4141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620" y="160256"/>
            <a:ext cx="591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Depth</a:t>
            </a:r>
            <a:r>
              <a:rPr lang="ko-KR" altLang="en-US" sz="3200" dirty="0" smtClean="0"/>
              <a:t> 카메라 검토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9751" y="744111"/>
            <a:ext cx="8692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j-ea"/>
                <a:ea typeface="+mj-ea"/>
              </a:rPr>
              <a:t>자율 주행</a:t>
            </a:r>
            <a:endParaRPr lang="en-US" altLang="ko-KR" sz="2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Bear Robotics</a:t>
            </a:r>
            <a:r>
              <a:rPr lang="ko-KR" altLang="en-US" sz="2000" dirty="0" smtClean="0">
                <a:latin typeface="+mj-ea"/>
                <a:ea typeface="+mj-ea"/>
              </a:rPr>
              <a:t>사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미국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r>
              <a:rPr lang="ko-KR" altLang="en-US" sz="2000" dirty="0" smtClean="0">
                <a:latin typeface="+mj-ea"/>
                <a:ea typeface="+mj-ea"/>
              </a:rPr>
              <a:t>에서 자율주행 </a:t>
            </a:r>
            <a:r>
              <a:rPr lang="en-US" altLang="ko-KR" sz="2000" dirty="0">
                <a:latin typeface="+mj-ea"/>
                <a:ea typeface="+mj-ea"/>
              </a:rPr>
              <a:t>serving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robot</a:t>
            </a:r>
            <a:r>
              <a:rPr lang="ko-KR" altLang="en-US" sz="2000" dirty="0" smtClean="0">
                <a:latin typeface="+mj-ea"/>
                <a:ea typeface="+mj-ea"/>
              </a:rPr>
              <a:t>을 개발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자율주행 개발 </a:t>
            </a:r>
            <a:r>
              <a:rPr lang="ko-KR" altLang="en-US" sz="2000" dirty="0">
                <a:latin typeface="+mj-ea"/>
                <a:ea typeface="+mj-ea"/>
              </a:rPr>
              <a:t>시 센서로 </a:t>
            </a:r>
            <a:r>
              <a:rPr lang="en-US" altLang="ko-KR" sz="2000" dirty="0">
                <a:latin typeface="+mj-ea"/>
                <a:ea typeface="+mj-ea"/>
              </a:rPr>
              <a:t>ORBBEC Astra Pro</a:t>
            </a:r>
            <a:r>
              <a:rPr lang="ko-KR" altLang="en-US" sz="2000" dirty="0">
                <a:latin typeface="+mj-ea"/>
                <a:ea typeface="+mj-ea"/>
              </a:rPr>
              <a:t>를 사용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CES2020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시현 한 것으로 파악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18" y="2238754"/>
            <a:ext cx="3561064" cy="200865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61" y="4096210"/>
            <a:ext cx="3553321" cy="245779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504661" y="5013680"/>
            <a:ext cx="755374" cy="62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9713006">
            <a:off x="2981721" y="4112587"/>
            <a:ext cx="3034025" cy="33425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71484" y="6501857"/>
            <a:ext cx="357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ea"/>
                <a:ea typeface="+mj-ea"/>
                <a:hlinkClick r:id="rId6" tooltip="링크 공유"/>
              </a:rPr>
              <a:t>https://youtu.be/edbEiu2w25A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9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9620" y="160256"/>
            <a:ext cx="591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Depth</a:t>
            </a:r>
            <a:r>
              <a:rPr lang="ko-KR" altLang="en-US" sz="3200" dirty="0" smtClean="0"/>
              <a:t> 카메라 검토</a:t>
            </a:r>
            <a:endParaRPr lang="ko-KR" altLang="en-US" sz="3200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06"/>
          <a:stretch/>
        </p:blipFill>
        <p:spPr>
          <a:xfrm>
            <a:off x="314250" y="2423381"/>
            <a:ext cx="1753094" cy="4171706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1" t="29765" r="148" b="15277"/>
          <a:stretch/>
        </p:blipFill>
        <p:spPr>
          <a:xfrm>
            <a:off x="2374329" y="3101011"/>
            <a:ext cx="2398642" cy="22926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752" y="744111"/>
            <a:ext cx="8264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무선 추종</a:t>
            </a:r>
            <a:endParaRPr lang="en-US" altLang="ko-K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Follow Inspiration</a:t>
            </a:r>
            <a:r>
              <a:rPr lang="ko-KR" altLang="en-US" sz="2000" dirty="0" smtClean="0"/>
              <a:t>사에서 무선 추종 카트</a:t>
            </a:r>
            <a:r>
              <a:rPr lang="en-US" altLang="ko-KR" sz="2000" dirty="0"/>
              <a:t>(</a:t>
            </a:r>
            <a:r>
              <a:rPr lang="en-US" altLang="ko-KR" sz="2000" dirty="0" err="1"/>
              <a:t>WiiGO</a:t>
            </a:r>
            <a:r>
              <a:rPr lang="en-US" altLang="ko-KR" sz="2000" dirty="0"/>
              <a:t>)</a:t>
            </a:r>
            <a:r>
              <a:rPr lang="ko-KR" altLang="en-US" sz="2000" dirty="0" smtClean="0"/>
              <a:t>를 개발</a:t>
            </a:r>
            <a:r>
              <a:rPr lang="en-US" altLang="ko-KR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무선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추종 카트 개발 시 센서로 </a:t>
            </a:r>
            <a:r>
              <a:rPr lang="en-US" altLang="ko-KR" sz="2000" dirty="0"/>
              <a:t>ORBBEC Astra </a:t>
            </a:r>
            <a:r>
              <a:rPr lang="en-US" altLang="ko-KR" sz="2000" dirty="0" smtClean="0"/>
              <a:t>Pro</a:t>
            </a:r>
            <a:r>
              <a:rPr lang="ko-KR" altLang="en-US" sz="2000" dirty="0" smtClean="0"/>
              <a:t>를 사용</a:t>
            </a:r>
            <a:r>
              <a:rPr lang="en-US" altLang="ko-KR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현재 유럽권 마트</a:t>
            </a:r>
            <a:r>
              <a:rPr lang="en-US" altLang="ko-KR" sz="2000" dirty="0" smtClean="0"/>
              <a:t>(</a:t>
            </a:r>
            <a:r>
              <a:rPr lang="ko-KR" altLang="en-US" sz="2000" dirty="0" err="1"/>
              <a:t>위매프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에서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사용 중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0" name="타원 9"/>
          <p:cNvSpPr/>
          <p:nvPr/>
        </p:nvSpPr>
        <p:spPr>
          <a:xfrm>
            <a:off x="181572" y="2423381"/>
            <a:ext cx="1607476" cy="13932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10" idx="7"/>
            <a:endCxn id="8" idx="0"/>
          </p:cNvCxnSpPr>
          <p:nvPr/>
        </p:nvCxnSpPr>
        <p:spPr>
          <a:xfrm>
            <a:off x="1553639" y="2627417"/>
            <a:ext cx="2020011" cy="473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0" idx="3"/>
          </p:cNvCxnSpPr>
          <p:nvPr/>
        </p:nvCxnSpPr>
        <p:spPr>
          <a:xfrm>
            <a:off x="416981" y="3612593"/>
            <a:ext cx="2445493" cy="15027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75" y="1793833"/>
            <a:ext cx="3034467" cy="1711622"/>
          </a:xfrm>
          <a:prstGeom prst="rect">
            <a:avLst/>
          </a:prstGeom>
        </p:spPr>
      </p:pic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57" y="3548822"/>
            <a:ext cx="4408560" cy="3030885"/>
          </a:xfrm>
          <a:prstGeom prst="rect">
            <a:avLst/>
          </a:prstGeom>
        </p:spPr>
      </p:pic>
      <p:sp>
        <p:nvSpPr>
          <p:cNvPr id="19" name="위로 굽은 화살표 18"/>
          <p:cNvSpPr/>
          <p:nvPr/>
        </p:nvSpPr>
        <p:spPr>
          <a:xfrm rot="16200000" flipV="1">
            <a:off x="4306829" y="1869144"/>
            <a:ext cx="795130" cy="1960655"/>
          </a:xfrm>
          <a:prstGeom prst="bent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7" y="777234"/>
            <a:ext cx="1142623" cy="6445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41541" y="6488668"/>
            <a:ext cx="35965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  <a:hlinkClick r:id="rId6" tooltip="링크 공유"/>
              </a:rPr>
              <a:t>https://youtu.be/dhHXldpknC4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61" y="5573141"/>
            <a:ext cx="2429214" cy="38105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98195" y="5954194"/>
            <a:ext cx="137730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 smtClean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ko-KR" altLang="en-US" sz="1300" b="1" dirty="0" smtClean="0">
                <a:solidFill>
                  <a:srgbClr val="FF0000"/>
                </a:solidFill>
                <a:latin typeface="+mj-ea"/>
                <a:ea typeface="+mj-ea"/>
              </a:rPr>
              <a:t>포르투갈 회사</a:t>
            </a:r>
            <a:endParaRPr lang="ko-KR" altLang="en-US" sz="13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60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9620" y="160256"/>
            <a:ext cx="5910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Depth</a:t>
            </a:r>
            <a:r>
              <a:rPr lang="ko-KR" altLang="en-US" sz="3200" dirty="0" smtClean="0"/>
              <a:t> 카메라 검토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9752" y="956050"/>
            <a:ext cx="82646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결론</a:t>
            </a:r>
            <a:endParaRPr lang="en-US" altLang="ko-K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자율 주행 또는 무선 추종 구현 시 카메라 센서로 </a:t>
            </a:r>
            <a:r>
              <a:rPr lang="en-US" altLang="ko-KR" sz="2000" dirty="0"/>
              <a:t>ORBBEC Astra </a:t>
            </a:r>
            <a:r>
              <a:rPr lang="en-US" altLang="ko-KR" sz="2000" dirty="0" smtClean="0"/>
              <a:t>Pro</a:t>
            </a:r>
            <a:r>
              <a:rPr lang="ko-KR" altLang="en-US" sz="2000" dirty="0" smtClean="0"/>
              <a:t>를 사용한 실적이 많은 것으로 파악</a:t>
            </a:r>
            <a:r>
              <a:rPr lang="en-US" altLang="ko-KR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실내 </a:t>
            </a:r>
            <a:r>
              <a:rPr lang="ko-KR" altLang="en-US" sz="2000" dirty="0" err="1" smtClean="0"/>
              <a:t>측위를</a:t>
            </a:r>
            <a:r>
              <a:rPr lang="ko-KR" altLang="en-US" sz="2000" dirty="0" smtClean="0"/>
              <a:t> 위한 </a:t>
            </a:r>
            <a:r>
              <a:rPr lang="en-US" altLang="ko-KR" sz="2000" dirty="0" smtClean="0"/>
              <a:t>SLAM </a:t>
            </a:r>
            <a:r>
              <a:rPr lang="ko-KR" altLang="en-US" sz="2000" dirty="0" smtClean="0"/>
              <a:t>알고리즘은 다양하게 존재</a:t>
            </a:r>
            <a:r>
              <a:rPr lang="en-US" altLang="ko-KR" sz="2000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대표적으로 하기 표의 두가지 오픈소스를 사용하는 것으로 판단</a:t>
            </a:r>
            <a:r>
              <a:rPr lang="en-US" altLang="ko-KR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자율 주행 또는 무선 추종을 하기 위해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SLAM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의 구현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/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네비게이션의 구현이 선행</a:t>
            </a:r>
            <a:r>
              <a:rPr lang="ko-KR" altLang="en-US" sz="2000" dirty="0" smtClean="0"/>
              <a:t>되어야 될 것 으로 판단</a:t>
            </a:r>
            <a:r>
              <a:rPr lang="en-US" altLang="ko-KR" sz="2000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또한 </a:t>
            </a:r>
            <a:r>
              <a:rPr lang="en-US" altLang="ko-KR" sz="2000" dirty="0"/>
              <a:t>SLAM</a:t>
            </a:r>
            <a:r>
              <a:rPr lang="ko-KR" altLang="en-US" sz="2000" dirty="0"/>
              <a:t>의 구현</a:t>
            </a:r>
            <a:r>
              <a:rPr lang="en-US" altLang="ko-KR" sz="2000" dirty="0"/>
              <a:t>/ </a:t>
            </a:r>
            <a:r>
              <a:rPr lang="ko-KR" altLang="en-US" sz="2000" dirty="0"/>
              <a:t>네비게이션의 </a:t>
            </a:r>
            <a:r>
              <a:rPr lang="ko-KR" altLang="en-US" sz="2000" dirty="0" smtClean="0"/>
              <a:t>구현에 필요한 </a:t>
            </a:r>
            <a:r>
              <a:rPr lang="en-US" altLang="ko-KR" sz="2000" dirty="0" smtClean="0"/>
              <a:t>sensor</a:t>
            </a:r>
            <a:r>
              <a:rPr lang="ko-KR" altLang="en-US" sz="2000" dirty="0" smtClean="0"/>
              <a:t>로는 </a:t>
            </a:r>
            <a:r>
              <a:rPr lang="en-US" altLang="ko-KR" sz="2000" b="1" dirty="0" smtClean="0">
                <a:solidFill>
                  <a:srgbClr val="0066FF"/>
                </a:solidFill>
              </a:rPr>
              <a:t>CKBS</a:t>
            </a:r>
            <a:r>
              <a:rPr lang="ko-KR" altLang="en-US" sz="2000" b="1" dirty="0" smtClean="0">
                <a:solidFill>
                  <a:srgbClr val="0066FF"/>
                </a:solidFill>
              </a:rPr>
              <a:t>에서 구매한 </a:t>
            </a:r>
            <a:r>
              <a:rPr lang="en-US" altLang="ko-KR" sz="2000" b="1" dirty="0">
                <a:solidFill>
                  <a:srgbClr val="0066FF"/>
                </a:solidFill>
              </a:rPr>
              <a:t>ORBBEC Astra </a:t>
            </a:r>
            <a:r>
              <a:rPr lang="en-US" altLang="ko-KR" sz="2000" b="1" dirty="0" smtClean="0">
                <a:solidFill>
                  <a:srgbClr val="0066FF"/>
                </a:solidFill>
              </a:rPr>
              <a:t>Pro</a:t>
            </a:r>
            <a:r>
              <a:rPr lang="ko-KR" altLang="en-US" sz="2000" b="1" dirty="0" smtClean="0">
                <a:solidFill>
                  <a:srgbClr val="0066FF"/>
                </a:solidFill>
              </a:rPr>
              <a:t>를</a:t>
            </a:r>
            <a:r>
              <a:rPr lang="en-US" altLang="ko-KR" sz="2000" b="1" dirty="0" smtClean="0">
                <a:solidFill>
                  <a:srgbClr val="0066FF"/>
                </a:solidFill>
              </a:rPr>
              <a:t> </a:t>
            </a:r>
            <a:r>
              <a:rPr lang="ko-KR" altLang="en-US" sz="2000" b="1" dirty="0" smtClean="0">
                <a:solidFill>
                  <a:srgbClr val="0066FF"/>
                </a:solidFill>
              </a:rPr>
              <a:t>사용하면 될 것으로 판단</a:t>
            </a:r>
            <a:r>
              <a:rPr lang="en-US" altLang="ko-KR" sz="2000" b="1" dirty="0" smtClean="0">
                <a:solidFill>
                  <a:srgbClr val="0066FF"/>
                </a:solidFill>
              </a:rPr>
              <a:t>.</a:t>
            </a:r>
            <a:endParaRPr lang="en-US" altLang="ko-KR" sz="2000" b="1" dirty="0">
              <a:solidFill>
                <a:srgbClr val="0066FF"/>
              </a:solidFill>
            </a:endParaRPr>
          </a:p>
        </p:txBody>
      </p:sp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847" y="777234"/>
            <a:ext cx="1142623" cy="64450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577009" y="4018987"/>
          <a:ext cx="6096000" cy="259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099454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61350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64761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gmapping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cartographer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4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기본 패키지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오픈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소스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구글 제공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42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연동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199186"/>
                  </a:ext>
                </a:extLst>
              </a:tr>
              <a:tr h="38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2D/3D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Mapping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2D/3D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2016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참고자료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310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0546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2016.10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0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136571" y="3832580"/>
            <a:ext cx="4884765" cy="1494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Arial Black" panose="020B0A04020102020204" pitchFamily="34" charset="0"/>
              </a:rPr>
              <a:t>Smart Work</a:t>
            </a:r>
          </a:p>
          <a:p>
            <a:r>
              <a:rPr lang="en-US" altLang="ko-KR" sz="4000" dirty="0" smtClean="0">
                <a:latin typeface="Arial Black" panose="020B0A04020102020204" pitchFamily="34" charset="0"/>
              </a:rPr>
              <a:t>  - </a:t>
            </a:r>
            <a:r>
              <a:rPr lang="ko-KR" altLang="en-US" sz="4000" dirty="0" smtClean="0">
                <a:latin typeface="Arial Black" panose="020B0A04020102020204" pitchFamily="34" charset="0"/>
              </a:rPr>
              <a:t>도서관리시스템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4034" y="2523966"/>
            <a:ext cx="7915931" cy="96218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hlinkClick r:id="rId2"/>
              </a:rPr>
              <a:t>http://10.1.36.3:81/book/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도서 관리 시스템에 접속</a:t>
            </a:r>
            <a:endParaRPr lang="en-US" altLang="ko-KR" dirty="0" smtClean="0"/>
          </a:p>
          <a:p>
            <a:r>
              <a:rPr lang="ko-KR" altLang="en-US" dirty="0" smtClean="0"/>
              <a:t>아이디가 없을 경우 관리자에게 요청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847662"/>
            <a:ext cx="7391400" cy="1963254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389245" y="3331793"/>
            <a:ext cx="1097280" cy="411480"/>
          </a:xfrm>
          <a:prstGeom prst="wedgeRoundRectCallout">
            <a:avLst>
              <a:gd name="adj1" fmla="val 45970"/>
              <a:gd name="adj2" fmla="val 1069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자신의 사번을 입력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606540" y="3091816"/>
            <a:ext cx="1360170" cy="600782"/>
          </a:xfrm>
          <a:prstGeom prst="wedgeRoundRectCallout">
            <a:avLst>
              <a:gd name="adj1" fmla="val -15431"/>
              <a:gd name="adj2" fmla="val 89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암호를 입력</a:t>
            </a:r>
            <a:endParaRPr lang="en-US" altLang="ko-KR" sz="1350"/>
          </a:p>
          <a:p>
            <a:pPr algn="ctr"/>
            <a:r>
              <a:rPr lang="ko-KR" altLang="en-US" sz="1350"/>
              <a:t>초기 암호는 빈칸</a:t>
            </a:r>
          </a:p>
        </p:txBody>
      </p:sp>
    </p:spTree>
    <p:extLst>
      <p:ext uri="{BB962C8B-B14F-4D97-AF65-F5344CB8AC3E}">
        <p14:creationId xmlns:p14="http://schemas.microsoft.com/office/powerpoint/2010/main" val="206116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도서 추가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" y="2714625"/>
            <a:ext cx="3594783" cy="3050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1" y="1920478"/>
            <a:ext cx="2807494" cy="642938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178969" y="1664494"/>
            <a:ext cx="1464469" cy="764381"/>
          </a:xfrm>
          <a:prstGeom prst="wedgeRoundRectCallout">
            <a:avLst>
              <a:gd name="adj1" fmla="val -83760"/>
              <a:gd name="adj2" fmla="val 38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도서 추가 버튼 클릭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43375" y="2836069"/>
            <a:ext cx="1464469" cy="764381"/>
          </a:xfrm>
          <a:prstGeom prst="wedgeRoundRectCallout">
            <a:avLst>
              <a:gd name="adj1" fmla="val -83760"/>
              <a:gd name="adj2" fmla="val 38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도서명</a:t>
            </a:r>
            <a:r>
              <a:rPr lang="en-US" altLang="ko-KR" sz="1350"/>
              <a:t>, </a:t>
            </a:r>
            <a:r>
              <a:rPr lang="ko-KR" altLang="en-US" sz="1350"/>
              <a:t>구입자는 필수 입력</a:t>
            </a:r>
          </a:p>
        </p:txBody>
      </p:sp>
    </p:spTree>
    <p:extLst>
      <p:ext uri="{BB962C8B-B14F-4D97-AF65-F5344CB8AC3E}">
        <p14:creationId xmlns:p14="http://schemas.microsoft.com/office/powerpoint/2010/main" val="296286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456234" y="3643894"/>
            <a:ext cx="6297242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Arial Black" panose="020B0A04020102020204" pitchFamily="34" charset="0"/>
              </a:rPr>
              <a:t>Smart Stand </a:t>
            </a:r>
            <a:r>
              <a:rPr lang="en-US" altLang="ko-KR" sz="4400" dirty="0" smtClean="0">
                <a:latin typeface="Arial Black" panose="020B0A04020102020204" pitchFamily="34" charset="0"/>
              </a:rPr>
              <a:t>Group.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도서 정보 수정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20479"/>
            <a:ext cx="3764756" cy="82153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243387" y="1837135"/>
            <a:ext cx="2936081" cy="507206"/>
          </a:xfrm>
          <a:prstGeom prst="wedgeRoundRectCallout">
            <a:avLst>
              <a:gd name="adj1" fmla="val -77822"/>
              <a:gd name="adj2" fmla="val 554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홈화면에서 도서명 클릭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1" y="2812622"/>
            <a:ext cx="2970417" cy="303966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2571750" y="5194697"/>
            <a:ext cx="2936081" cy="507206"/>
          </a:xfrm>
          <a:prstGeom prst="wedgeRoundRectCallout">
            <a:avLst>
              <a:gd name="adj1" fmla="val -77822"/>
              <a:gd name="adj2" fmla="val 554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내용 수정 클릭 후 수정</a:t>
            </a:r>
          </a:p>
        </p:txBody>
      </p:sp>
    </p:spTree>
    <p:extLst>
      <p:ext uri="{BB962C8B-B14F-4D97-AF65-F5344CB8AC3E}">
        <p14:creationId xmlns:p14="http://schemas.microsoft.com/office/powerpoint/2010/main" val="328997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도서 대여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121694"/>
            <a:ext cx="4173047" cy="373618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50444" y="4794647"/>
            <a:ext cx="2936081" cy="507206"/>
          </a:xfrm>
          <a:prstGeom prst="wedgeRoundRectCallout">
            <a:avLst>
              <a:gd name="adj1" fmla="val -77822"/>
              <a:gd name="adj2" fmla="val 554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날짜 입력 클릭 후 달력에서 빌릴 날짜 선택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43375" y="5375077"/>
            <a:ext cx="2936081" cy="507206"/>
          </a:xfrm>
          <a:prstGeom prst="wedgeRoundRectCallout">
            <a:avLst>
              <a:gd name="adj1" fmla="val -102883"/>
              <a:gd name="adj2" fmla="val 24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대여하기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230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암호 설정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2135981"/>
            <a:ext cx="2628900" cy="7143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564731" y="2135982"/>
            <a:ext cx="2936081" cy="507206"/>
          </a:xfrm>
          <a:prstGeom prst="wedgeRoundRectCallout">
            <a:avLst>
              <a:gd name="adj1" fmla="val -77822"/>
              <a:gd name="adj2" fmla="val 554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암호 설정 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1" y="3143250"/>
            <a:ext cx="3579019" cy="228600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086225" y="4032647"/>
            <a:ext cx="2936081" cy="1289447"/>
          </a:xfrm>
          <a:prstGeom prst="wedgeRoundRectCallout">
            <a:avLst>
              <a:gd name="adj1" fmla="val -96313"/>
              <a:gd name="adj2" fmla="val 2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기존 암호와 새암호 설정 후 설정</a:t>
            </a:r>
            <a:endParaRPr lang="en-US" altLang="ko-KR" sz="1350"/>
          </a:p>
          <a:p>
            <a:pPr algn="ctr"/>
            <a:r>
              <a:rPr lang="ko-KR" altLang="en-US" sz="1350"/>
              <a:t>초기 암호는 없으므로 기존 암호를 빈칸으로 둔다</a:t>
            </a:r>
            <a:r>
              <a:rPr lang="en-US" altLang="ko-KR" sz="1350"/>
              <a:t>.</a:t>
            </a:r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96676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인원 추가 및 수정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0" y="2060972"/>
            <a:ext cx="1193006" cy="7786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09" y="3211116"/>
            <a:ext cx="6779419" cy="1850231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635919" y="2499420"/>
            <a:ext cx="2936081" cy="350639"/>
          </a:xfrm>
          <a:prstGeom prst="wedgeRoundRectCallout">
            <a:avLst>
              <a:gd name="adj1" fmla="val -59573"/>
              <a:gd name="adj2" fmla="val 2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인원 추가 및 수정 클릭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43587" y="4442520"/>
            <a:ext cx="2936081" cy="879575"/>
          </a:xfrm>
          <a:prstGeom prst="wedgeRoundRectCallout">
            <a:avLst>
              <a:gd name="adj1" fmla="val -40838"/>
              <a:gd name="adj2" fmla="val -761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관련 정보 입력 후 설정</a:t>
            </a:r>
            <a:endParaRPr lang="en-US" altLang="ko-KR" sz="1350"/>
          </a:p>
          <a:p>
            <a:pPr algn="ctr"/>
            <a:r>
              <a:rPr lang="ko-KR" altLang="en-US" sz="1350"/>
              <a:t>이미 추가된 사번이라면 수정으로 동작</a:t>
            </a:r>
            <a:endParaRPr lang="en-US" altLang="ko-KR" sz="1350"/>
          </a:p>
          <a:p>
            <a:pPr algn="ctr"/>
            <a:endParaRPr lang="ko-KR" altLang="en-US" sz="135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357312" y="4878735"/>
            <a:ext cx="2936081" cy="879575"/>
          </a:xfrm>
          <a:prstGeom prst="wedgeRoundRectCallout">
            <a:avLst>
              <a:gd name="adj1" fmla="val -18697"/>
              <a:gd name="adj2" fmla="val -1395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관리자 </a:t>
            </a:r>
            <a:r>
              <a:rPr lang="en-US" altLang="ko-KR" sz="1350"/>
              <a:t>: 0(</a:t>
            </a:r>
            <a:r>
              <a:rPr lang="ko-KR" altLang="en-US" sz="1350"/>
              <a:t>인원 추가 가능</a:t>
            </a:r>
            <a:r>
              <a:rPr lang="en-US" altLang="ko-KR" sz="1350"/>
              <a:t>)</a:t>
            </a:r>
          </a:p>
          <a:p>
            <a:pPr algn="ctr"/>
            <a:r>
              <a:rPr lang="ko-KR" altLang="en-US" sz="1350"/>
              <a:t>그외는 </a:t>
            </a:r>
            <a:r>
              <a:rPr lang="en-US" altLang="ko-KR" sz="1350"/>
              <a:t>2</a:t>
            </a:r>
            <a:r>
              <a:rPr lang="ko-KR" altLang="en-US" sz="1350"/>
              <a:t>로 추가</a:t>
            </a:r>
          </a:p>
        </p:txBody>
      </p:sp>
    </p:spTree>
    <p:extLst>
      <p:ext uri="{BB962C8B-B14F-4D97-AF65-F5344CB8AC3E}">
        <p14:creationId xmlns:p14="http://schemas.microsoft.com/office/powerpoint/2010/main" val="255425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1" y="3105326"/>
            <a:ext cx="6822281" cy="18716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내정보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74046" y="4636734"/>
            <a:ext cx="2936081" cy="879575"/>
          </a:xfrm>
          <a:prstGeom prst="wedgeRoundRectCallout">
            <a:avLst>
              <a:gd name="adj1" fmla="val -29846"/>
              <a:gd name="adj2" fmla="val -125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/>
              <a:t>사번</a:t>
            </a:r>
            <a:r>
              <a:rPr lang="ko-KR" altLang="en-US" sz="1350" dirty="0"/>
              <a:t> 및 권한은 수정 불가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961741" y="2390686"/>
            <a:ext cx="2936081" cy="879575"/>
          </a:xfrm>
          <a:prstGeom prst="wedgeRoundRectCallout">
            <a:avLst>
              <a:gd name="adj1" fmla="val -40223"/>
              <a:gd name="adj2" fmla="val 74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기존 입력 정보를 불러옴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3" y="2000284"/>
            <a:ext cx="1185863" cy="90725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689707" y="2655155"/>
            <a:ext cx="2936081" cy="350639"/>
          </a:xfrm>
          <a:prstGeom prst="wedgeRoundRectCallout">
            <a:avLst>
              <a:gd name="adj1" fmla="val -59573"/>
              <a:gd name="adj2" fmla="val 2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인원 추가 및 수정 클릭</a:t>
            </a:r>
          </a:p>
        </p:txBody>
      </p:sp>
    </p:spTree>
    <p:extLst>
      <p:ext uri="{BB962C8B-B14F-4D97-AF65-F5344CB8AC3E}">
        <p14:creationId xmlns:p14="http://schemas.microsoft.com/office/powerpoint/2010/main" val="262555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대여 이력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9" y="2075260"/>
            <a:ext cx="1185863" cy="67865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635919" y="2403277"/>
            <a:ext cx="2936081" cy="350639"/>
          </a:xfrm>
          <a:prstGeom prst="wedgeRoundRectCallout">
            <a:avLst>
              <a:gd name="adj1" fmla="val -59573"/>
              <a:gd name="adj2" fmla="val 2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이력 클릭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957512" y="5099745"/>
            <a:ext cx="2936081" cy="350639"/>
          </a:xfrm>
          <a:prstGeom prst="wedgeRoundRectCallout">
            <a:avLst>
              <a:gd name="adj1" fmla="val -29403"/>
              <a:gd name="adj2" fmla="val -117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대여 이력 확인 가능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1" y="2946202"/>
            <a:ext cx="7436644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9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QR</a:t>
            </a:r>
            <a:r>
              <a:rPr lang="ko-KR" altLang="en-US" smtClean="0"/>
              <a:t>코드 출력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8" y="1920479"/>
            <a:ext cx="4254104" cy="1702658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572000" y="1920479"/>
            <a:ext cx="2936081" cy="672703"/>
          </a:xfrm>
          <a:prstGeom prst="wedgeRoundRectCallout">
            <a:avLst>
              <a:gd name="adj1" fmla="val -59573"/>
              <a:gd name="adj2" fmla="val 2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QR</a:t>
            </a:r>
            <a:r>
              <a:rPr lang="ko-KR" altLang="en-US" sz="1350"/>
              <a:t>코드는 도서 정보에서 </a:t>
            </a:r>
            <a:r>
              <a:rPr lang="en-US" altLang="ko-KR" sz="1350"/>
              <a:t>QR </a:t>
            </a:r>
            <a:r>
              <a:rPr lang="ko-KR" altLang="en-US" sz="1350"/>
              <a:t>코드 이미지를 클릭하여 인쇄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030" y="3969910"/>
            <a:ext cx="1235869" cy="48577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943475" y="3782982"/>
            <a:ext cx="2936081" cy="672703"/>
          </a:xfrm>
          <a:prstGeom prst="wedgeRoundRectCallout">
            <a:avLst>
              <a:gd name="adj1" fmla="val -73442"/>
              <a:gd name="adj2" fmla="val 22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메뉴에서 </a:t>
            </a:r>
            <a:r>
              <a:rPr lang="en-US" altLang="ko-KR" sz="1350"/>
              <a:t>QR</a:t>
            </a:r>
            <a:r>
              <a:rPr lang="ko-KR" altLang="en-US" sz="1350"/>
              <a:t>코드 이미지 클릭으로 한번에 출력도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" y="4546997"/>
            <a:ext cx="4264819" cy="950119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5143500" y="5032771"/>
            <a:ext cx="2936081" cy="672703"/>
          </a:xfrm>
          <a:prstGeom prst="wedgeRoundRectCallout">
            <a:avLst>
              <a:gd name="adj1" fmla="val -33053"/>
              <a:gd name="adj2" fmla="val 24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QR</a:t>
            </a:r>
            <a:r>
              <a:rPr lang="ko-KR" altLang="en-US" sz="1350" dirty="0"/>
              <a:t>코드 </a:t>
            </a:r>
            <a:r>
              <a:rPr lang="ko-KR" altLang="en-US" sz="1350" dirty="0" err="1"/>
              <a:t>동작시</a:t>
            </a:r>
            <a:r>
              <a:rPr lang="ko-KR" altLang="en-US" sz="1350" dirty="0"/>
              <a:t> </a:t>
            </a:r>
            <a:r>
              <a:rPr lang="en-US" altLang="ko-KR" sz="1350" dirty="0"/>
              <a:t>WIFI </a:t>
            </a:r>
            <a:r>
              <a:rPr lang="ko-KR" altLang="en-US" sz="1350" dirty="0" err="1"/>
              <a:t>내부망</a:t>
            </a:r>
            <a:r>
              <a:rPr lang="ko-KR" altLang="en-US" sz="1350" dirty="0"/>
              <a:t> 접속 필요</a:t>
            </a:r>
          </a:p>
        </p:txBody>
      </p:sp>
    </p:spTree>
    <p:extLst>
      <p:ext uri="{BB962C8B-B14F-4D97-AF65-F5344CB8AC3E}">
        <p14:creationId xmlns:p14="http://schemas.microsoft.com/office/powerpoint/2010/main" val="1249205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380343" y="3832580"/>
            <a:ext cx="6640993" cy="1494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Arial Black" panose="020B0A04020102020204" pitchFamily="34" charset="0"/>
              </a:rPr>
              <a:t>Smart Work</a:t>
            </a:r>
          </a:p>
          <a:p>
            <a:r>
              <a:rPr lang="en-US" altLang="ko-KR" sz="4000" dirty="0" smtClean="0">
                <a:latin typeface="Arial Black" panose="020B0A04020102020204" pitchFamily="34" charset="0"/>
              </a:rPr>
              <a:t>  - </a:t>
            </a:r>
            <a:r>
              <a:rPr lang="ko-KR" altLang="en-US" sz="4000" dirty="0" err="1" smtClean="0">
                <a:latin typeface="Arial Black" panose="020B0A04020102020204" pitchFamily="34" charset="0"/>
              </a:rPr>
              <a:t>레드마인</a:t>
            </a:r>
            <a:r>
              <a:rPr lang="ko-KR" altLang="en-US" sz="4000" dirty="0" smtClean="0">
                <a:latin typeface="Arial Black" panose="020B0A04020102020204" pitchFamily="34" charset="0"/>
              </a:rPr>
              <a:t> 입력 서포터를</a:t>
            </a:r>
            <a:r>
              <a:rPr lang="en-US" altLang="ko-KR" sz="4000" dirty="0">
                <a:latin typeface="Arial Black" panose="020B0A04020102020204" pitchFamily="34" charset="0"/>
              </a:rPr>
              <a:t> </a:t>
            </a:r>
            <a:r>
              <a:rPr lang="ko-KR" altLang="en-US" sz="4000" dirty="0" smtClean="0">
                <a:latin typeface="Arial Black" panose="020B0A04020102020204" pitchFamily="34" charset="0"/>
              </a:rPr>
              <a:t>활용한 </a:t>
            </a:r>
            <a:r>
              <a:rPr lang="ko-KR" altLang="en-US" sz="4000" dirty="0" err="1" smtClean="0">
                <a:latin typeface="Arial Black" panose="020B0A04020102020204" pitchFamily="34" charset="0"/>
              </a:rPr>
              <a:t>레드마인</a:t>
            </a:r>
            <a:r>
              <a:rPr lang="ko-KR" altLang="en-US" sz="4000" dirty="0" smtClean="0">
                <a:latin typeface="Arial Black" panose="020B0A04020102020204" pitchFamily="34" charset="0"/>
              </a:rPr>
              <a:t> 입력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51654" y="1975472"/>
            <a:ext cx="6758770" cy="3852899"/>
          </a:xfrm>
          <a:prstGeom prst="rect">
            <a:avLst/>
          </a:prstGeom>
        </p:spPr>
      </p:pic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상세내용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화면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실행시의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기본화면을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표시한다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사각형 설명선 1"/>
          <p:cNvSpPr/>
          <p:nvPr/>
        </p:nvSpPr>
        <p:spPr>
          <a:xfrm>
            <a:off x="7210425" y="1681263"/>
            <a:ext cx="1781175" cy="514350"/>
          </a:xfrm>
          <a:prstGeom prst="wedgeRectCallout">
            <a:avLst>
              <a:gd name="adj1" fmla="val -58944"/>
              <a:gd name="adj2" fmla="val 77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설정값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7210425" y="2527288"/>
            <a:ext cx="1781175" cy="514350"/>
          </a:xfrm>
          <a:prstGeom prst="wedgeRectCallout">
            <a:avLst>
              <a:gd name="adj1" fmla="val -62153"/>
              <a:gd name="adj2" fmla="val 6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신규 추가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7210425" y="3479788"/>
            <a:ext cx="1781175" cy="514350"/>
          </a:xfrm>
          <a:prstGeom prst="wedgeRectCallout">
            <a:avLst>
              <a:gd name="adj1" fmla="val -62153"/>
              <a:gd name="adj2" fmla="val 6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입력에서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추가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7210425" y="4664069"/>
            <a:ext cx="1781175" cy="514350"/>
          </a:xfrm>
          <a:prstGeom prst="wedgeRectCallout">
            <a:avLst>
              <a:gd name="adj1" fmla="val -62153"/>
              <a:gd name="adj2" fmla="val 6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금일 입력 확인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1656" y="2252627"/>
            <a:ext cx="6758769" cy="20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655" y="2452787"/>
            <a:ext cx="6758769" cy="9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1655" y="3409950"/>
            <a:ext cx="6758769" cy="1133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1655" y="4543425"/>
            <a:ext cx="6758769" cy="1133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0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상세내용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586" y="1015108"/>
            <a:ext cx="815084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아이디 및 상위 탭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952" y="2090568"/>
            <a:ext cx="8150846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담당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해당 부서를 선택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아이디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암호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접속 아이디와 </a:t>
            </a:r>
            <a:r>
              <a:rPr kumimoji="0" lang="ko-KR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암호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ko-KR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 </a:t>
            </a:r>
            <a:r>
              <a:rPr kumimoji="0" lang="ko-KR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계정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접근키를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입력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레드마인의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내일감과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지켜보고있는</a:t>
            </a:r>
            <a:r>
              <a:rPr kumimoji="0" lang="ko-KR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일감을 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불러오는데 사용됩니다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*</a:t>
            </a:r>
            <a:r>
              <a:rPr kumimoji="0" lang="ko-KR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레드마인의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확인 법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 </a:t>
            </a:r>
            <a:r>
              <a:rPr kumimoji="0" lang="ko-KR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레드마인에</a:t>
            </a:r>
            <a:r>
              <a:rPr kumimoji="0" lang="ko-KR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로그인해서 아래 내 계정에서 </a:t>
            </a:r>
            <a:r>
              <a:rPr kumimoji="0" lang="ko-KR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확인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없을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경우 </a:t>
            </a:r>
            <a:r>
              <a:rPr kumimoji="0" lang="ko-KR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생성해서 확인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4)   </a:t>
            </a:r>
            <a:r>
              <a:rPr kumimoji="0" lang="ko-KR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타임시트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ID : 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타임시트와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연동시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사용됩니다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0" y="4470415"/>
            <a:ext cx="2737484" cy="21777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사각형 설명선 6"/>
          <p:cNvSpPr/>
          <p:nvPr/>
        </p:nvSpPr>
        <p:spPr>
          <a:xfrm>
            <a:off x="3867092" y="5683252"/>
            <a:ext cx="2543175" cy="595110"/>
          </a:xfrm>
          <a:prstGeom prst="wedgeRectCallout">
            <a:avLst>
              <a:gd name="adj1" fmla="val -86653"/>
              <a:gd name="adj2" fmla="val 50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48952" y="1374633"/>
            <a:ext cx="8150846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86290" y="1614619"/>
            <a:ext cx="5925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dirty="0" smtClean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사전적 의미</a:t>
            </a:r>
            <a:r>
              <a:rPr lang="en-US" altLang="ko-KR" dirty="0" smtClean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ko-KR" altLang="en-US" dirty="0" smtClean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책을 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그 내용</a:t>
            </a:r>
            <a:r>
              <a:rPr lang="en-US" altLang="ko-KR" dirty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hlinkClick r:id="rId2"/>
              </a:rPr>
              <a:t>內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hlinkClick r:id="rId3"/>
              </a:rPr>
              <a:t>容</a:t>
            </a:r>
            <a:r>
              <a:rPr lang="en-US" altLang="ko-KR" dirty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과 뜻을 헤아리거나 </a:t>
            </a:r>
            <a:endParaRPr lang="en-US" altLang="ko-KR" dirty="0" smtClean="0">
              <a:solidFill>
                <a:srgbClr val="31313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ko-KR" dirty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ko-KR" dirty="0" smtClean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              </a:t>
            </a:r>
            <a:r>
              <a:rPr lang="ko-KR" altLang="en-US" dirty="0" smtClean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이해</a:t>
            </a:r>
            <a:r>
              <a:rPr lang="en-US" altLang="ko-KR" dirty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hlinkClick r:id="rId4"/>
              </a:rPr>
              <a:t>理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hlinkClick r:id="rId5"/>
              </a:rPr>
              <a:t>解</a:t>
            </a:r>
            <a:r>
              <a:rPr lang="en-US" altLang="ko-KR" dirty="0">
                <a:solidFill>
                  <a:srgbClr val="31313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ko-KR" altLang="en-US" dirty="0">
                <a:solidFill>
                  <a:srgbClr val="313131"/>
                </a:solidFill>
                <a:latin typeface="Meiryo UI" panose="020B0604030504040204" pitchFamily="34" charset="-128"/>
                <a:ea typeface="새굴림" panose="02030600000101010101" pitchFamily="18" charset="-127"/>
              </a:rPr>
              <a:t>하면서 읽는 것</a:t>
            </a:r>
            <a:endParaRPr lang="ko-KR" altLang="en-US" dirty="0">
              <a:latin typeface="Meiryo UI" panose="020B0604030504040204" pitchFamily="34" charset="-128"/>
            </a:endParaRPr>
          </a:p>
        </p:txBody>
      </p:sp>
      <p:pic>
        <p:nvPicPr>
          <p:cNvPr id="3" name="Picture 2" descr="단어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629" y="4649472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81" y="936790"/>
            <a:ext cx="1857634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10981" y="2457946"/>
            <a:ext cx="855277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그러나 스마트폰의 진화를 통해 </a:t>
            </a:r>
            <a:r>
              <a:rPr lang="ko-KR" altLang="en-US" sz="2800" b="1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독서트렌드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도 진화하고 있으며</a:t>
            </a:r>
            <a:r>
              <a:rPr lang="en-US" altLang="ko-KR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,,</a:t>
            </a:r>
          </a:p>
          <a:p>
            <a:r>
              <a:rPr lang="en-US" altLang="ko-KR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	SNS</a:t>
            </a:r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부터 다양한 기사</a:t>
            </a:r>
            <a:r>
              <a:rPr lang="en-US" altLang="ko-KR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정기구독 콘텐츠에 이르기까지 </a:t>
            </a:r>
            <a:endParaRPr lang="en-US" altLang="ko-KR" b="1" dirty="0" smtClean="0">
              <a:solidFill>
                <a:srgbClr val="31313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b="1" dirty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	</a:t>
            </a:r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이미 우리들은 부족하지 않은 독서를 하고 있는 셈이다</a:t>
            </a:r>
            <a:r>
              <a:rPr lang="en-US" altLang="ko-KR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en-US" altLang="ko-KR" b="1" dirty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	</a:t>
            </a:r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 가운데 </a:t>
            </a:r>
            <a:r>
              <a:rPr lang="ko-KR" altLang="en-US" sz="2800" b="1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전자책</a:t>
            </a:r>
            <a:r>
              <a:rPr lang="en-US" altLang="ko-KR" sz="2800" b="1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(eBook)</a:t>
            </a:r>
            <a:r>
              <a:rPr lang="ko-KR" altLang="en-US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은 새로운 독서트렌드를 리드하고 있다</a:t>
            </a:r>
            <a:r>
              <a:rPr lang="en-US" altLang="ko-KR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..</a:t>
            </a:r>
          </a:p>
          <a:p>
            <a:endParaRPr lang="en-US" altLang="ko-KR" b="1" dirty="0" smtClean="0">
              <a:solidFill>
                <a:srgbClr val="31313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226" y="4121444"/>
            <a:ext cx="4696480" cy="243874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err="1" smtClean="0"/>
              <a:t>제안배경</a:t>
            </a:r>
            <a:r>
              <a:rPr lang="ko-KR" altLang="en-US" dirty="0" smtClean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시장조사</a:t>
            </a:r>
          </a:p>
        </p:txBody>
      </p:sp>
    </p:spTree>
    <p:extLst>
      <p:ext uri="{BB962C8B-B14F-4D97-AF65-F5344CB8AC3E}">
        <p14:creationId xmlns:p14="http://schemas.microsoft.com/office/powerpoint/2010/main" val="1705865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상세내용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추가 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41454"/>
            <a:ext cx="8191500" cy="11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156382"/>
            <a:ext cx="8181975" cy="110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595103"/>
            <a:ext cx="8181975" cy="1174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12586" y="2593077"/>
            <a:ext cx="815084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601663" marR="0" lvl="0" indent="-34290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신규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추가 버튼을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누른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후 </a:t>
            </a:r>
            <a:r>
              <a:rPr kumimoji="0" lang="ko-KR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선택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601663" marR="0" lvl="0" indent="-34290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선택 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드롭박스에서 선택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586" y="4247859"/>
            <a:ext cx="8150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3)  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일감의 작업시간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설명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작업종류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작업종류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상세구분을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선택해서 입력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585" y="5813805"/>
            <a:ext cx="909333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4)   </a:t>
            </a:r>
            <a:r>
              <a:rPr kumimoji="0" lang="ko-KR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일감번호로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검색할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일감번호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ID)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입력후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검색 누름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5)  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레드마인상의 내가 맡은 일감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리스트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 API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접근키가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있을 경우만 표시됨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)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6)  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감시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레드마인상의 지켜보고 있는 일감 </a:t>
            </a:r>
            <a:r>
              <a:rPr kumimoji="0" lang="ko-KR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리스트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 API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접근키가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있을 경우만 표시됨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)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2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상세내용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마지막 입력 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최근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일간 입력된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레드마인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시간을 불러온다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44513" marR="0" lvl="0" indent="-28575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불러온 항목에서 작업시간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설명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작업종류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상세구분만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변경하여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오늘자로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바로 입력 가능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2744787"/>
            <a:ext cx="8239125" cy="136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5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상세내용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25853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금일 입력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금일 입력한 항목의 조회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삭제가 가능한다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불러오기 버튼 클릭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수정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작업시간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설명 등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업데이트 버튼 클릭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작업시간을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업데이트 버튼 클릭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44513" marR="0" lvl="0" indent="-28575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타임시트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저장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레드마인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입력은 자동으로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타임시트에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연동 되지 않으므로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타임시트저장 버튼을 클릭하여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타임시트로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연동시킨다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2586" y="3980664"/>
            <a:ext cx="869759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효과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535531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효과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가지 케이스를 산정하여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입력을 시뮬레이션 해본 결과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평균시간이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기존 대비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 단축됨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보수적인 케이스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 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입력인원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효과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금액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약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 60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20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x 12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160 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시간 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(540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만원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,1MM)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 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연구소 전체 확대 시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(134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명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: 536 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시간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(1944</a:t>
            </a:r>
            <a:r>
              <a:rPr kumimoji="0" lang="ko-KR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만원</a:t>
            </a:r>
            <a:r>
              <a:rPr kumimoji="0" lang="en-US" altLang="ko-KR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3.6MM)</a:t>
            </a: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※ </a:t>
            </a:r>
            <a:r>
              <a:rPr kumimoji="0" lang="ko-KR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실사용 인원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: </a:t>
            </a:r>
            <a:r>
              <a:rPr kumimoji="0" lang="ko-KR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연구소 전원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153</a:t>
            </a:r>
            <a:r>
              <a:rPr kumimoji="0" lang="ko-KR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명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– </a:t>
            </a:r>
            <a:r>
              <a:rPr kumimoji="0" lang="ko-KR" altLang="en-US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매니저이상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19</a:t>
            </a:r>
            <a:r>
              <a:rPr kumimoji="0" lang="ko-KR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명 </a:t>
            </a:r>
            <a:r>
              <a:rPr kumimoji="0" lang="en-US" altLang="ko-K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= 134</a:t>
            </a:r>
            <a:r>
              <a:rPr kumimoji="0" lang="ko-KR" alt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명</a:t>
            </a:r>
            <a:endParaRPr kumimoji="0" lang="en-US" altLang="ko-KR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5207" y="5937589"/>
            <a:ext cx="716802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                             (*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케이스는 다음 페이지 참고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41649" y="2812584"/>
          <a:ext cx="6096000" cy="93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508972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1775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05699143"/>
                    </a:ext>
                  </a:extLst>
                </a:gridCol>
              </a:tblGrid>
              <a:tr h="46916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변경전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변경후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03491"/>
                  </a:ext>
                </a:extLst>
              </a:tr>
              <a:tr h="469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입력 시간 평균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</a:t>
                      </a:r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70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4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6"/>
          <p:cNvSpPr>
            <a:spLocks noChangeArrowheads="1"/>
          </p:cNvSpPr>
          <p:nvPr/>
        </p:nvSpPr>
        <p:spPr bwMode="gray">
          <a:xfrm>
            <a:off x="212586" y="525302"/>
            <a:ext cx="8474214" cy="432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/>
              </a:gs>
              <a:gs pos="50000">
                <a:srgbClr val="557FE7"/>
              </a:gs>
              <a:gs pos="100000">
                <a:srgbClr val="557FE7">
                  <a:gamma/>
                  <a:tint val="60784"/>
                  <a:invGamma/>
                  <a:alpha val="12000"/>
                </a:srgbClr>
              </a:gs>
            </a:gsLst>
            <a:lin ang="0" scaled="1"/>
            <a:tileRect/>
          </a:gradFill>
          <a:ln w="38100" algn="ctr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square" lIns="87244" tIns="0" rIns="87244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defTabSz="873764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</a:t>
            </a:r>
            <a:r>
              <a:rPr kumimoji="0"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효과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586" y="1015108"/>
            <a:ext cx="815084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단일 항목 및 케이스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1,2,3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58763" marR="0" lvl="0" indent="0" algn="l" defTabSz="9132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11760" y="1492907"/>
          <a:ext cx="7744410" cy="5052234"/>
        </p:xfrm>
        <a:graphic>
          <a:graphicData uri="http://schemas.openxmlformats.org/drawingml/2006/table">
            <a:tbl>
              <a:tblPr/>
              <a:tblGrid>
                <a:gridCol w="1802065">
                  <a:extLst>
                    <a:ext uri="{9D8B030D-6E8A-4147-A177-3AD203B41FA5}">
                      <a16:colId xmlns:a16="http://schemas.microsoft.com/office/drawing/2014/main" val="1438104218"/>
                    </a:ext>
                  </a:extLst>
                </a:gridCol>
                <a:gridCol w="1176555">
                  <a:extLst>
                    <a:ext uri="{9D8B030D-6E8A-4147-A177-3AD203B41FA5}">
                      <a16:colId xmlns:a16="http://schemas.microsoft.com/office/drawing/2014/main" val="958051083"/>
                    </a:ext>
                  </a:extLst>
                </a:gridCol>
                <a:gridCol w="1280806">
                  <a:extLst>
                    <a:ext uri="{9D8B030D-6E8A-4147-A177-3AD203B41FA5}">
                      <a16:colId xmlns:a16="http://schemas.microsoft.com/office/drawing/2014/main" val="3609590997"/>
                    </a:ext>
                  </a:extLst>
                </a:gridCol>
                <a:gridCol w="3484984">
                  <a:extLst>
                    <a:ext uri="{9D8B030D-6E8A-4147-A177-3AD203B41FA5}">
                      <a16:colId xmlns:a16="http://schemas.microsoft.com/office/drawing/2014/main" val="1076556706"/>
                    </a:ext>
                  </a:extLst>
                </a:gridCol>
              </a:tblGrid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단일항목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비고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42832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로그인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최초 로그인 시간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123232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신규업무 시간추가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최근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일간 하지 않은 업무를 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169433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기존업무 시간추가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최근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일간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실시한 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업무중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입력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05239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입력한 시간 수정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금일 입력한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항목의 시간을 수정하는 경우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958292"/>
                  </a:ext>
                </a:extLst>
              </a:tr>
              <a:tr h="185956"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24375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케이스 </a:t>
                      </a:r>
                      <a:r>
                        <a:rPr lang="en-US" altLang="ko-KR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차분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572036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로그인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398876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신규업무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421726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기존업무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05447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개수정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657450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합계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46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57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45462"/>
                  </a:ext>
                </a:extLst>
              </a:tr>
              <a:tr h="185956"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818248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케이스 </a:t>
                      </a:r>
                      <a:r>
                        <a:rPr lang="en-US" altLang="ko-KR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차분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6883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로그인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05551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신규업무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596153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기존업무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44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30495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개수정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384705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합계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51868"/>
                  </a:ext>
                </a:extLst>
              </a:tr>
              <a:tr h="185956"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647" marR="7647" marT="7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392129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케이스 </a:t>
                      </a:r>
                      <a:r>
                        <a:rPr lang="en-US" altLang="ko-KR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변경후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차분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63320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로그인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822278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신규업무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915560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기존업무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개입력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66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230062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시간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개수정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171979"/>
                  </a:ext>
                </a:extLst>
              </a:tr>
              <a:tr h="1948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합계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초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62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 txBox="1">
            <a:spLocks/>
          </p:cNvSpPr>
          <p:nvPr/>
        </p:nvSpPr>
        <p:spPr>
          <a:xfrm>
            <a:off x="0" y="2307807"/>
            <a:ext cx="9144000" cy="135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latin typeface="+mn-ea"/>
                <a:cs typeface="함초롬돋움" panose="020B0604000101010101" pitchFamily="50" charset="-127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64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9" y="2357096"/>
            <a:ext cx="9065941" cy="932514"/>
          </a:xfrm>
        </p:spPr>
        <p:txBody>
          <a:bodyPr>
            <a:noAutofit/>
          </a:bodyPr>
          <a:lstStyle/>
          <a:p>
            <a:r>
              <a:rPr lang="en-US" altLang="ko-KR" sz="8000" dirty="0" smtClean="0">
                <a:latin typeface="Arial Black" panose="020B0A04020102020204" pitchFamily="34" charset="0"/>
              </a:rPr>
              <a:t>Demonstrations</a:t>
            </a:r>
            <a:endParaRPr lang="ko-KR" altLang="en-US" sz="8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2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err="1" smtClean="0"/>
              <a:t>제안배경</a:t>
            </a:r>
            <a:r>
              <a:rPr lang="ko-KR" altLang="en-US" dirty="0" smtClean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시장조사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14728" y="1426131"/>
            <a:ext cx="8522647" cy="4096322"/>
            <a:chOff x="122223" y="742737"/>
            <a:chExt cx="8522647" cy="40963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23" y="742737"/>
              <a:ext cx="7001852" cy="4096322"/>
            </a:xfrm>
            <a:prstGeom prst="rect">
              <a:avLst/>
            </a:prstGeom>
          </p:spPr>
        </p:pic>
        <p:pic>
          <p:nvPicPr>
            <p:cNvPr id="5" name="Picture 2" descr="단어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629" y="4649472"/>
              <a:ext cx="45719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도형 5"/>
            <p:cNvSpPr/>
            <p:nvPr/>
          </p:nvSpPr>
          <p:spPr>
            <a:xfrm rot="1617324">
              <a:off x="1850281" y="961642"/>
              <a:ext cx="3233167" cy="1591892"/>
            </a:xfrm>
            <a:prstGeom prst="swooshArrow">
              <a:avLst>
                <a:gd name="adj1" fmla="val 2136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" name="그림 6" descr="Arrow PNG Transparent Images | PNG All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115">
              <a:off x="3923746" y="2635965"/>
              <a:ext cx="2757161" cy="12394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95865" y="1798088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●</a:t>
              </a:r>
              <a:r>
                <a:rPr lang="ko-KR" altLang="en-US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출판 시장은 </a:t>
              </a:r>
              <a:endPara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   </a:t>
              </a:r>
              <a:r>
                <a:rPr lang="ko-KR" altLang="en-US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매년 감소 추세</a:t>
              </a:r>
              <a:endParaRPr lang="ko-KR" altLang="en-US" dirty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64090" y="3063861"/>
              <a:ext cx="23807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★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전자책 시장은 </a:t>
              </a:r>
              <a:endParaRPr lang="en-US" altLang="ko-KR" b="1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  10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년간 연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30%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대 </a:t>
              </a:r>
              <a:endParaRPr lang="en-US" altLang="ko-KR" b="1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  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성장 추세</a:t>
              </a:r>
              <a:endParaRPr lang="ko-KR" altLang="en-US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4726" y="784191"/>
            <a:ext cx="51571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「</a:t>
            </a:r>
            <a:r>
              <a:rPr lang="en-US" altLang="ko-KR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전자책 시장이 낙관적으로 판단되는 이유 </a:t>
            </a:r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①」</a:t>
            </a:r>
            <a:endParaRPr lang="ko-KR" altLang="en-US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7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현재 </a:t>
            </a:r>
            <a:r>
              <a:rPr lang="ko-KR" altLang="en-US" dirty="0"/>
              <a:t>시장 경쟁 상황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9501" y="4376959"/>
            <a:ext cx="781496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sz="1600" b="1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현재의 시장 상황</a:t>
            </a:r>
            <a:endParaRPr lang="en-US" altLang="ko-KR" sz="1600" b="1" dirty="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2013</a:t>
            </a:r>
            <a:r>
              <a:rPr lang="ko-KR" altLang="en-US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년 </a:t>
            </a:r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ko-KR" altLang="en-US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월 </a:t>
            </a:r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Fujitsu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社의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SV600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은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큰 반응이 없는 상태였으며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2019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년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월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CZUR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社의 </a:t>
            </a:r>
            <a:r>
              <a:rPr lang="ko-KR" altLang="en-US" sz="1600" dirty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제품이 </a:t>
            </a:r>
            <a:r>
              <a:rPr lang="ko-KR" altLang="en-US" sz="1600" dirty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클라우드</a:t>
            </a:r>
            <a:r>
              <a:rPr lang="ko-KR" altLang="en-US" sz="1600" dirty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펀딩을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시작으로 사람들에게 </a:t>
            </a:r>
            <a:endParaRPr lang="en-US" altLang="ko-KR" sz="1600" dirty="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알려지기 시작한 상태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 </a:t>
            </a:r>
          </a:p>
          <a:p>
            <a:endParaRPr lang="en-US" altLang="ko-KR" sz="1600" dirty="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현재 시점에서 판매되는 제품은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CZUR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이외는 거의 없는 상태이며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모두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에서만 동작 가능한 </a:t>
            </a:r>
            <a:r>
              <a:rPr lang="ko-KR" altLang="en-US" sz="1600" dirty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제품군으로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모바일에서 사용 가능한 제품은 없는 상태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r>
              <a:rPr lang="en-US" altLang="ko-KR" sz="16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 </a:t>
            </a:r>
            <a:r>
              <a:rPr lang="ko-KR" altLang="en-US" sz="2400" b="1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모바일</a:t>
            </a:r>
            <a:r>
              <a:rPr lang="ko-KR" altLang="en-US" sz="16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이 지원되는 제품이 출시된다면</a:t>
            </a:r>
            <a:r>
              <a:rPr lang="en-US" altLang="ko-KR" sz="16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,</a:t>
            </a:r>
            <a:r>
              <a:rPr lang="ko-KR" altLang="en-US" sz="16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시장에서의 반응이 좋을 것으로 예상</a:t>
            </a:r>
            <a:r>
              <a:rPr lang="en-US" altLang="ko-KR" sz="16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.</a:t>
            </a:r>
            <a:endParaRPr lang="ko-KR" altLang="en-US" sz="16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10747" y="1407503"/>
            <a:ext cx="4473511" cy="2715475"/>
            <a:chOff x="1514912" y="1282784"/>
            <a:chExt cx="5148437" cy="3239112"/>
          </a:xfrm>
        </p:grpSpPr>
        <p:graphicFrame>
          <p:nvGraphicFramePr>
            <p:cNvPr id="4" name="다이어그램 3"/>
            <p:cNvGraphicFramePr/>
            <p:nvPr>
              <p:extLst/>
            </p:nvPr>
          </p:nvGraphicFramePr>
          <p:xfrm>
            <a:off x="1514912" y="1282784"/>
            <a:ext cx="5148437" cy="32391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655497" y="3128683"/>
              <a:ext cx="13773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2013.3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월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Fujitsu</a:t>
              </a:r>
              <a:r>
                <a:rPr lang="ko-KR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社</a:t>
              </a:r>
              <a:endParaRPr lang="en-US" altLang="ko-KR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SV600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출시</a:t>
              </a:r>
              <a:endParaRPr lang="ko-KR" altLang="en-US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8632" y="2427824"/>
              <a:ext cx="16802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2019.8~10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월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CZUR</a:t>
              </a:r>
              <a:r>
                <a:rPr lang="ko-KR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社</a:t>
              </a:r>
              <a:endParaRPr lang="en-US" altLang="ko-KR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ko-KR" altLang="en-US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클라우드펀딩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4726" y="784191"/>
            <a:ext cx="57599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「</a:t>
            </a:r>
            <a:r>
              <a:rPr lang="en-US" altLang="ko-KR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전자책을 직접 만들 수 있는 스마트 스캐너가 등장</a:t>
            </a:r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」</a:t>
            </a:r>
            <a:endParaRPr lang="ko-KR" altLang="en-US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8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제품 </a:t>
            </a:r>
            <a:r>
              <a:rPr lang="ko-KR" altLang="en-US" dirty="0"/>
              <a:t>스펙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50656" y="3838990"/>
          <a:ext cx="6546604" cy="2612478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380994210"/>
                    </a:ext>
                  </a:extLst>
                </a:gridCol>
                <a:gridCol w="2193802">
                  <a:extLst>
                    <a:ext uri="{9D8B030D-6E8A-4147-A177-3AD203B41FA5}">
                      <a16:colId xmlns:a16="http://schemas.microsoft.com/office/drawing/2014/main" val="4273606798"/>
                    </a:ext>
                  </a:extLst>
                </a:gridCol>
                <a:gridCol w="2193802">
                  <a:extLst>
                    <a:ext uri="{9D8B030D-6E8A-4147-A177-3AD203B41FA5}">
                      <a16:colId xmlns:a16="http://schemas.microsoft.com/office/drawing/2014/main" val="600567749"/>
                    </a:ext>
                  </a:extLst>
                </a:gridCol>
              </a:tblGrid>
              <a:tr h="2388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제품 </a:t>
                      </a: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CZUR ET16+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CKBS </a:t>
                      </a:r>
                      <a:r>
                        <a:rPr lang="ko-KR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 스캐너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32353"/>
                  </a:ext>
                </a:extLst>
              </a:tr>
              <a:tr h="1519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모바일 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미지원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en-US" altLang="ko-KR" sz="1050" b="1" i="0" u="none" strike="noStrike" dirty="0" smtClean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62630"/>
                  </a:ext>
                </a:extLst>
              </a:tr>
              <a:tr h="1062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스캔가능크기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169412"/>
                  </a:ext>
                </a:extLst>
              </a:tr>
              <a:tr h="7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USB2.0 High-Speed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USB2.0 High-Speed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0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Network (Wifi)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미지원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9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광원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LED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LED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680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초점모드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고정초점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고정초점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7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레이저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개의 레이저 광선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검토 진행중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en-US" sz="105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29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책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곡면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평탄화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7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스마트페이징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책넘길때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자동 촬영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3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기울기보정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및 자동 자르기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135596"/>
                  </a:ext>
                </a:extLst>
              </a:tr>
              <a:tr h="47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손가락 자국 제거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, </a:t>
                      </a:r>
                      <a:r>
                        <a:rPr lang="en-US" altLang="ko-KR" sz="105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Figer</a:t>
                      </a:r>
                      <a:r>
                        <a:rPr lang="en-US" altLang="ko-K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Cost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낀 상태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428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자동 책 넘김 장치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미지원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02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카메라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CMOS-16MP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8MP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(5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월까지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FIX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예정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ko-KR" altLang="en-US" sz="105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31353"/>
                  </a:ext>
                </a:extLst>
              </a:tr>
              <a:tr h="11008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동영상 녹화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 기능</a:t>
                      </a:r>
                      <a:endParaRPr lang="ko-KR" altLang="en-US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미지원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002609"/>
                  </a:ext>
                </a:extLst>
              </a:tr>
            </a:tbl>
          </a:graphicData>
        </a:graphic>
      </p:graphicFrame>
      <p:pic>
        <p:nvPicPr>
          <p:cNvPr id="4" name="804AC4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770" y="1044842"/>
            <a:ext cx="3144816" cy="2390399"/>
          </a:xfrm>
          <a:prstGeom prst="rect">
            <a:avLst/>
          </a:prstGeom>
        </p:spPr>
      </p:pic>
      <p:pic>
        <p:nvPicPr>
          <p:cNvPr id="14" name="그림 13" descr="Kostenlose Vektorgrafik: Pfeil, Rot, Dreieck, Grenze, Rosa - Kostenloses Bild auf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25384" y="1620279"/>
            <a:ext cx="676275" cy="62248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652365" y="894775"/>
            <a:ext cx="910827" cy="1420429"/>
            <a:chOff x="4277007" y="868604"/>
            <a:chExt cx="910827" cy="1420429"/>
          </a:xfrm>
        </p:grpSpPr>
        <p:grpSp>
          <p:nvGrpSpPr>
            <p:cNvPr id="10" name="그룹 9"/>
            <p:cNvGrpSpPr/>
            <p:nvPr/>
          </p:nvGrpSpPr>
          <p:grpSpPr>
            <a:xfrm>
              <a:off x="4277007" y="868604"/>
              <a:ext cx="832875" cy="1121561"/>
              <a:chOff x="6222829" y="3917391"/>
              <a:chExt cx="1720966" cy="260410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6"/>
              <a:srcRect l="5716"/>
              <a:stretch/>
            </p:blipFill>
            <p:spPr>
              <a:xfrm>
                <a:off x="6222829" y="3917391"/>
                <a:ext cx="1720966" cy="2604103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6725496" y="4240754"/>
                <a:ext cx="857184" cy="1688407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altLang="ko-KR" sz="700" dirty="0" smtClean="0"/>
              </a:p>
              <a:p>
                <a:pPr algn="just"/>
                <a:endParaRPr lang="en-US" altLang="ko-KR" sz="700" dirty="0"/>
              </a:p>
              <a:p>
                <a:pPr algn="just"/>
                <a:endParaRPr lang="en-US" altLang="ko-KR" sz="700" dirty="0" smtClean="0"/>
              </a:p>
              <a:p>
                <a:pPr algn="just"/>
                <a:endParaRPr lang="en-US" altLang="ko-KR" sz="700" dirty="0" smtClean="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2147" y="4554155"/>
                <a:ext cx="563880" cy="103330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4277007" y="2012034"/>
              <a:ext cx="9108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Mobile App</a:t>
              </a:r>
              <a:endParaRPr lang="en-US" altLang="ko-KR" sz="12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69106" y="1490348"/>
            <a:ext cx="1577066" cy="1499386"/>
            <a:chOff x="6580419" y="877392"/>
            <a:chExt cx="1577066" cy="1499386"/>
          </a:xfrm>
        </p:grpSpPr>
        <p:grpSp>
          <p:nvGrpSpPr>
            <p:cNvPr id="5" name="그룹 4"/>
            <p:cNvGrpSpPr/>
            <p:nvPr/>
          </p:nvGrpSpPr>
          <p:grpSpPr>
            <a:xfrm>
              <a:off x="6580419" y="877392"/>
              <a:ext cx="1577066" cy="1262990"/>
              <a:chOff x="5488738" y="1182012"/>
              <a:chExt cx="3169900" cy="253860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738" y="1182012"/>
                <a:ext cx="3169900" cy="2538607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730963" y="1378784"/>
                <a:ext cx="2704699" cy="1511166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altLang="ko-KR" dirty="0" smtClean="0"/>
              </a:p>
              <a:p>
                <a:pPr algn="just"/>
                <a:endParaRPr lang="en-US" altLang="ko-KR" dirty="0"/>
              </a:p>
              <a:p>
                <a:pPr algn="just"/>
                <a:endParaRPr lang="en-US" altLang="ko-KR" dirty="0" smtClean="0"/>
              </a:p>
              <a:p>
                <a:pPr algn="just"/>
                <a:endParaRPr lang="en-US" altLang="ko-KR" dirty="0" smtClean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0207" y="1652054"/>
                <a:ext cx="748714" cy="110074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4385" y="1652077"/>
                <a:ext cx="752064" cy="110074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053000" y="2099779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PC App</a:t>
              </a:r>
              <a:endParaRPr lang="en-US" altLang="ko-KR" sz="12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750656" y="4068539"/>
            <a:ext cx="6546604" cy="200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50656" y="5924267"/>
            <a:ext cx="6546604" cy="190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Kostenlose Vektorgrafik: Pfeil, Rot, Dreieck, Grenze, Rosa - Kostenloses Bild auf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55" y="2338361"/>
            <a:ext cx="2250981" cy="566605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4652365" y="809625"/>
            <a:ext cx="910827" cy="1609725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476127" y="289196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★</a:t>
            </a:r>
            <a:r>
              <a:rPr lang="ko-KR" altLang="en-US" sz="20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강점</a:t>
            </a:r>
            <a:endParaRPr lang="en-US" altLang="ko-KR" sz="2000" b="1" dirty="0" smtClean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 rot="21253111">
            <a:off x="740098" y="2422359"/>
            <a:ext cx="2947769" cy="912943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368964" y="71141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★</a:t>
            </a:r>
            <a:r>
              <a:rPr lang="ko-KR" altLang="en-US" sz="20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강점</a:t>
            </a:r>
            <a:endParaRPr lang="en-US" altLang="ko-KR" sz="2000" b="1" dirty="0" smtClean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0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3556" y="1136172"/>
          <a:ext cx="9085608" cy="4097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6804">
                  <a:extLst>
                    <a:ext uri="{9D8B030D-6E8A-4147-A177-3AD203B41FA5}">
                      <a16:colId xmlns:a16="http://schemas.microsoft.com/office/drawing/2014/main" val="303729381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1278019520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3231450417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1583447240"/>
                    </a:ext>
                  </a:extLst>
                </a:gridCol>
                <a:gridCol w="895465">
                  <a:extLst>
                    <a:ext uri="{9D8B030D-6E8A-4147-A177-3AD203B41FA5}">
                      <a16:colId xmlns:a16="http://schemas.microsoft.com/office/drawing/2014/main" val="3876529876"/>
                    </a:ext>
                  </a:extLst>
                </a:gridCol>
                <a:gridCol w="736995">
                  <a:extLst>
                    <a:ext uri="{9D8B030D-6E8A-4147-A177-3AD203B41FA5}">
                      <a16:colId xmlns:a16="http://schemas.microsoft.com/office/drawing/2014/main" val="3006871289"/>
                    </a:ext>
                  </a:extLst>
                </a:gridCol>
                <a:gridCol w="706286">
                  <a:extLst>
                    <a:ext uri="{9D8B030D-6E8A-4147-A177-3AD203B41FA5}">
                      <a16:colId xmlns:a16="http://schemas.microsoft.com/office/drawing/2014/main" val="2229078105"/>
                    </a:ext>
                  </a:extLst>
                </a:gridCol>
                <a:gridCol w="627671">
                  <a:extLst>
                    <a:ext uri="{9D8B030D-6E8A-4147-A177-3AD203B41FA5}">
                      <a16:colId xmlns:a16="http://schemas.microsoft.com/office/drawing/2014/main" val="954167869"/>
                    </a:ext>
                  </a:extLst>
                </a:gridCol>
                <a:gridCol w="1019814">
                  <a:extLst>
                    <a:ext uri="{9D8B030D-6E8A-4147-A177-3AD203B41FA5}">
                      <a16:colId xmlns:a16="http://schemas.microsoft.com/office/drawing/2014/main" val="2470665227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3692150931"/>
                    </a:ext>
                  </a:extLst>
                </a:gridCol>
                <a:gridCol w="834761">
                  <a:extLst>
                    <a:ext uri="{9D8B030D-6E8A-4147-A177-3AD203B41FA5}">
                      <a16:colId xmlns:a16="http://schemas.microsoft.com/office/drawing/2014/main" val="3618892749"/>
                    </a:ext>
                  </a:extLst>
                </a:gridCol>
              </a:tblGrid>
              <a:tr h="489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구분</a:t>
                      </a:r>
                      <a:endParaRPr kumimoji="1" lang="ko-KR" altLang="en-US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3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4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6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7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8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dirty="0" smtClean="0">
                          <a:latin typeface="+mj-ea"/>
                          <a:ea typeface="+mj-ea"/>
                        </a:rPr>
                        <a:t>합계</a:t>
                      </a:r>
                      <a:endParaRPr kumimoji="1" lang="ko-KR" altLang="en-US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1186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+mj-ea"/>
                          <a:ea typeface="+mj-ea"/>
                        </a:rPr>
                        <a:t>대일정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55456"/>
                  </a:ext>
                </a:extLst>
              </a:tr>
              <a:tr h="18653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928287"/>
                  </a:ext>
                </a:extLst>
              </a:tr>
              <a:tr h="796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목표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명확한 사양 결정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2.M/H 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: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스탠드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・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시작기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설계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/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발주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3.S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화상처리 프로세스 검토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(PC Base)</a:t>
                      </a:r>
                      <a:endParaRPr lang="ko-KR" alt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1.M/H 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시작기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조립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스탠드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동작 검토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구상검토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자동책넘김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2.S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 처리 프로세스 검토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(PC Base)</a:t>
                      </a:r>
                      <a:endParaRPr lang="ko-KR" alt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1.M/H 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데모기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제작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(full Model)</a:t>
                      </a:r>
                    </a:p>
                    <a:p>
                      <a:pPr latinLnBrk="1"/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시작기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설계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/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발주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자동책넘김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상세 동작 검토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(full Model)</a:t>
                      </a: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2.S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 처리 프로세스 검토</a:t>
                      </a:r>
                      <a:endParaRPr lang="en-US" altLang="ko-KR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  (</a:t>
                      </a:r>
                      <a:r>
                        <a:rPr lang="en-US" altLang="ja-JP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SYSTEM 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보드</a:t>
                      </a:r>
                      <a:r>
                        <a:rPr lang="en-US" altLang="ko-KR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ja-JP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en-US" altLang="ja-JP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PC/Mobile App </a:t>
                      </a:r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동작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81665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868753" y="1156572"/>
            <a:ext cx="0" cy="269633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2676607" y="869477"/>
            <a:ext cx="1691177" cy="266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>
                <a:solidFill>
                  <a:srgbClr val="FF0000"/>
                </a:solidFill>
                <a:latin typeface="Meiryo UI" panose="020B0604030504040204" pitchFamily="34" charset="-128"/>
                <a:ea typeface="맑은 고딕" panose="020B0503020000020004" pitchFamily="50" charset="-127"/>
              </a:rPr>
              <a:t>▼</a:t>
            </a:r>
            <a:r>
              <a:rPr lang="en-US" altLang="ko-KR" sz="1400" b="1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TODAY(3/31)</a:t>
            </a:r>
            <a:endParaRPr lang="ko-KR" altLang="en-US" sz="1400" b="1" dirty="0">
              <a:solidFill>
                <a:srgbClr val="FF0000"/>
              </a:solidFill>
              <a:latin typeface="Meiryo UI" panose="020B0604030504040204" pitchFamily="34" charset="-128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26911" y="2035519"/>
            <a:ext cx="1507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벤치마킹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사양확정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95308" y="1674358"/>
            <a:ext cx="1056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최종 보고 ▼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125207" y="2234242"/>
            <a:ext cx="1006961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12857" y="1674358"/>
            <a:ext cx="1056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중간 보고 ▼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1657" y="2483785"/>
            <a:ext cx="2142988" cy="288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구상설계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시작발주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스탠드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2577096" y="2682508"/>
            <a:ext cx="1270045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91566" y="1673711"/>
            <a:ext cx="1210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타당성 보고 ▼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517" y="5522509"/>
            <a:ext cx="8528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특이사항 </a:t>
            </a:r>
            <a:endParaRPr lang="en-US" altLang="ko-KR" sz="14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- </a:t>
            </a:r>
            <a:r>
              <a:rPr lang="ko-KR" alt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중간 </a:t>
            </a:r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CP : </a:t>
            </a:r>
            <a:r>
              <a:rPr lang="ko-KR" alt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스마트 스탠드만 진행 </a:t>
            </a:r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자동 책 넘김 장치는 </a:t>
            </a:r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ko-KR" altLang="en-US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월 중순부터 구상 설계 개시</a:t>
            </a:r>
            <a:r>
              <a:rPr lang="en-US" altLang="ko-KR" sz="14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2883498" y="3479225"/>
            <a:ext cx="2323282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41024" y="3294528"/>
            <a:ext cx="2412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화상 처리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(PC Base)/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동작 검토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55463" y="3462463"/>
            <a:ext cx="2097329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64301" y="3285696"/>
            <a:ext cx="3487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화상 처리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(PC/Mobile App)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및 상세 동작 검토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6580329" y="2726043"/>
            <a:ext cx="1003207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90504" y="2527320"/>
            <a:ext cx="1005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데모기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제작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544360" y="3105904"/>
            <a:ext cx="1673334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24468" y="2913634"/>
            <a:ext cx="2427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구상설계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시작발주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자동북넘김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err="1" smtClean="0"/>
              <a:t>개발일정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986876"/>
      </p:ext>
    </p:extLst>
  </p:cSld>
  <p:clrMapOvr>
    <a:masterClrMapping/>
  </p:clrMapOvr>
</p:sld>
</file>

<file path=ppt/theme/theme1.xml><?xml version="1.0" encoding="utf-8"?>
<a:theme xmlns:a="http://schemas.openxmlformats.org/drawingml/2006/main" name="안드로이드앱 버전관리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안드로이드앱 버전관리</Template>
  <TotalTime>1852</TotalTime>
  <Words>2782</Words>
  <Application>Microsoft Office PowerPoint</Application>
  <PresentationFormat>화면 슬라이드 쇼(4:3)</PresentationFormat>
  <Paragraphs>694</Paragraphs>
  <Slides>56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HY헤드라인M</vt:lpstr>
      <vt:lpstr>Meiryo UI</vt:lpstr>
      <vt:lpstr>ＭＳ Ｐゴシック</vt:lpstr>
      <vt:lpstr>굴림</vt:lpstr>
      <vt:lpstr>맑은 고딕</vt:lpstr>
      <vt:lpstr>새굴림</vt:lpstr>
      <vt:lpstr>함초롬돋움</vt:lpstr>
      <vt:lpstr>Arial</vt:lpstr>
      <vt:lpstr>Arial Black</vt:lpstr>
      <vt:lpstr>Calibri</vt:lpstr>
      <vt:lpstr>Calibri Light</vt:lpstr>
      <vt:lpstr>Wingdings</vt:lpstr>
      <vt:lpstr>안드로이드앱 버전관리</vt:lpstr>
      <vt:lpstr>기술연구소  데모데이 9th</vt:lpstr>
      <vt:lpstr>목차</vt:lpstr>
      <vt:lpstr>Symbols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PC 성능개선 전, 후의 화질 비교 (텍스트)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로그인</vt:lpstr>
      <vt:lpstr>도서 추가</vt:lpstr>
      <vt:lpstr>도서 정보 수정</vt:lpstr>
      <vt:lpstr>도서 대여</vt:lpstr>
      <vt:lpstr>암호 설정</vt:lpstr>
      <vt:lpstr>인원 추가 및 수정</vt:lpstr>
      <vt:lpstr>내정보 수정</vt:lpstr>
      <vt:lpstr>대여 이력</vt:lpstr>
      <vt:lpstr>QR코드 출력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Demonstrations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석은우(마케팅부문)</dc:creator>
  <cp:lastModifiedBy>신진호(시스템화상설계담당)</cp:lastModifiedBy>
  <cp:revision>265</cp:revision>
  <cp:lastPrinted>2019-09-23T07:09:32Z</cp:lastPrinted>
  <dcterms:created xsi:type="dcterms:W3CDTF">2017-12-27T09:53:09Z</dcterms:created>
  <dcterms:modified xsi:type="dcterms:W3CDTF">2020-03-31T23:43:11Z</dcterms:modified>
</cp:coreProperties>
</file>